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62" r:id="rId5"/>
    <p:sldId id="263" r:id="rId6"/>
    <p:sldId id="266" r:id="rId7"/>
    <p:sldId id="267" r:id="rId8"/>
    <p:sldId id="264"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9" autoAdjust="0"/>
  </p:normalViewPr>
  <p:slideViewPr>
    <p:cSldViewPr snapToGrid="0">
      <p:cViewPr varScale="1">
        <p:scale>
          <a:sx n="57" d="100"/>
          <a:sy n="57" d="100"/>
        </p:scale>
        <p:origin x="948" y="40"/>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2/18/2022</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2/18/2022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6.jf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8.xml"/><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14.xml"/><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hyperlink" Target="https://www.donorschoose.org/classroom/5425205?utm_source=dc&amp;utm_medium=page&amp;utm_campaign=teacher_profile&amp;utm_term=teacher_5425205&amp;rf=page-dc-2022-02-teacher_profile-teacher_5425205&amp;challengeid=21190861" TargetMode="External"/><Relationship Id="rId1" Type="http://schemas.openxmlformats.org/officeDocument/2006/relationships/slideLayout" Target="../slideLayouts/slideLayout15.xml"/><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14.xml"/><Relationship Id="rId4" Type="http://schemas.openxmlformats.org/officeDocument/2006/relationships/image" Target="../media/image6.jfif"/></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14.jf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Karin Versen</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AN AMAZING EDUCATOR </a:t>
            </a:r>
            <a:endParaRPr lang="ru-RU" dirty="0"/>
          </a:p>
        </p:txBody>
      </p:sp>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87775" y="675999"/>
            <a:ext cx="1391775" cy="1135443"/>
          </a:xfrm>
        </p:spPr>
        <p:txBody>
          <a:bodyPr/>
          <a:lstStyle/>
          <a:p>
            <a:r>
              <a:rPr lang="en-US" dirty="0"/>
              <a:t>2022</a:t>
            </a:r>
            <a:endParaRPr lang="ru-RU" dirty="0"/>
          </a:p>
        </p:txBody>
      </p:sp>
      <p:pic>
        <p:nvPicPr>
          <p:cNvPr id="9" name="Picture Placeholder 8">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a:blip r:embed="rId2"/>
          <a:srcRect/>
          <a:stretch/>
        </p:blipFill>
        <p:spPr>
          <a:xfrm>
            <a:off x="90" y="1435887"/>
            <a:ext cx="6230657" cy="4672992"/>
          </a:xfrm>
        </p:spPr>
      </p:pic>
      <p:pic>
        <p:nvPicPr>
          <p:cNvPr id="6" name="Picture 5" descr="Logo&#10;&#10;Description automatically generated">
            <a:extLst>
              <a:ext uri="{FF2B5EF4-FFF2-40B4-BE49-F238E27FC236}">
                <a16:creationId xmlns:a16="http://schemas.microsoft.com/office/drawing/2014/main" id="{CB4AE609-5F62-46DD-88D3-9C7A29538D4A}"/>
              </a:ext>
            </a:extLst>
          </p:cNvPr>
          <p:cNvPicPr>
            <a:picLocks noChangeAspect="1"/>
          </p:cNvPicPr>
          <p:nvPr/>
        </p:nvPicPr>
        <p:blipFill>
          <a:blip r:embed="rId3"/>
          <a:stretch>
            <a:fillRect/>
          </a:stretch>
        </p:blipFill>
        <p:spPr>
          <a:xfrm>
            <a:off x="3939749" y="6370256"/>
            <a:ext cx="535607" cy="487744"/>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
            <a:extLst>
              <a:ext uri="{FF2B5EF4-FFF2-40B4-BE49-F238E27FC236}">
                <a16:creationId xmlns:a16="http://schemas.microsoft.com/office/drawing/2014/main" id="{2064B5E9-4A4A-4C36-A33A-BE7DDDC06602}"/>
              </a:ext>
            </a:extLst>
          </p:cNvPr>
          <p:cNvSpPr>
            <a:spLocks noGrp="1"/>
          </p:cNvSpPr>
          <p:nvPr>
            <p:ph type="body" idx="1"/>
          </p:nvPr>
        </p:nvSpPr>
        <p:spPr>
          <a:xfrm>
            <a:off x="808546" y="2408926"/>
            <a:ext cx="3913632" cy="804672"/>
          </a:xfrm>
        </p:spPr>
        <p:txBody>
          <a:bodyPr anchor="ctr">
            <a:normAutofit/>
          </a:bodyPr>
          <a:lstStyle/>
          <a:p>
            <a:r>
              <a:rPr lang="en-US" dirty="0"/>
              <a:t>MEET Mrs. Karin Versen</a:t>
            </a:r>
          </a:p>
        </p:txBody>
      </p:sp>
      <p:sp>
        <p:nvSpPr>
          <p:cNvPr id="8" name="Footer Placeholder 7">
            <a:extLst>
              <a:ext uri="{FF2B5EF4-FFF2-40B4-BE49-F238E27FC236}">
                <a16:creationId xmlns:a16="http://schemas.microsoft.com/office/drawing/2014/main" id="{0616C4DF-BD76-4DFD-9788-A65985F05CA6}"/>
              </a:ext>
            </a:extLst>
          </p:cNvPr>
          <p:cNvSpPr>
            <a:spLocks noGrp="1"/>
          </p:cNvSpPr>
          <p:nvPr>
            <p:ph type="ftr" sz="quarter" idx="11"/>
          </p:nvPr>
        </p:nvSpPr>
        <p:spPr>
          <a:xfrm>
            <a:off x="911225" y="5945824"/>
            <a:ext cx="2639323" cy="365125"/>
          </a:xfrm>
        </p:spPr>
        <p:txBody>
          <a:bodyPr anchor="ctr">
            <a:normAutofit/>
          </a:bodyPr>
          <a:lstStyle/>
          <a:p>
            <a:pPr>
              <a:spcAft>
                <a:spcPts val="600"/>
              </a:spcAft>
            </a:pPr>
            <a:r>
              <a:rPr lang="en-US" dirty="0">
                <a:solidFill>
                  <a:srgbClr val="002060"/>
                </a:solidFill>
              </a:rPr>
              <a:t>#AFTLOCAL420</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pPr>
                <a:spcAft>
                  <a:spcPts val="600"/>
                </a:spcAft>
              </a:pPr>
              <a:t>2</a:t>
            </a:fld>
            <a:endParaRPr lang="en-US"/>
          </a:p>
        </p:txBody>
      </p:sp>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846111" y="974881"/>
            <a:ext cx="3933620" cy="734415"/>
          </a:xfrm>
        </p:spPr>
        <p:txBody>
          <a:bodyPr anchor="b">
            <a:normAutofit/>
          </a:bodyPr>
          <a:lstStyle/>
          <a:p>
            <a:r>
              <a:rPr lang="en-US" sz="3100" dirty="0"/>
              <a:t>1st Grade Teacher</a:t>
            </a:r>
          </a:p>
        </p:txBody>
      </p:sp>
      <p:sp>
        <p:nvSpPr>
          <p:cNvPr id="32" name="Text Placeholder 5">
            <a:extLst>
              <a:ext uri="{FF2B5EF4-FFF2-40B4-BE49-F238E27FC236}">
                <a16:creationId xmlns:a16="http://schemas.microsoft.com/office/drawing/2014/main" id="{9169FA78-C2C6-4CBF-BBAA-558867734E2F}"/>
              </a:ext>
            </a:extLst>
          </p:cNvPr>
          <p:cNvSpPr>
            <a:spLocks noGrp="1"/>
          </p:cNvSpPr>
          <p:nvPr>
            <p:ph type="body" sz="quarter" idx="13"/>
          </p:nvPr>
        </p:nvSpPr>
        <p:spPr>
          <a:xfrm>
            <a:off x="808990" y="3392622"/>
            <a:ext cx="3913188" cy="2249488"/>
          </a:xfrm>
        </p:spPr>
        <p:txBody>
          <a:bodyPr>
            <a:normAutofit fontScale="92500"/>
          </a:bodyPr>
          <a:lstStyle/>
          <a:p>
            <a:r>
              <a:rPr lang="en-US" sz="1800" dirty="0"/>
              <a:t>She is a teacher at Patrick Henry Downtown-Academy Elementary school, and she has been doing amazing things over there for her students. Before the pandemic, she would walk her class to the Main Library on Olive, once a week for read </a:t>
            </a:r>
            <a:r>
              <a:rPr lang="en-US" sz="1800" dirty="0" err="1"/>
              <a:t>alouds</a:t>
            </a:r>
            <a:r>
              <a:rPr lang="en-US" sz="1800" dirty="0"/>
              <a:t> and reading opportunities, as well as live performances. </a:t>
            </a:r>
          </a:p>
        </p:txBody>
      </p:sp>
      <p:pic>
        <p:nvPicPr>
          <p:cNvPr id="10" name="Picture 9" descr="Logo&#10;&#10;Description automatically generated">
            <a:extLst>
              <a:ext uri="{FF2B5EF4-FFF2-40B4-BE49-F238E27FC236}">
                <a16:creationId xmlns:a16="http://schemas.microsoft.com/office/drawing/2014/main" id="{29BB38D9-EB37-4D6D-BF01-E47645AAFA30}"/>
              </a:ext>
            </a:extLst>
          </p:cNvPr>
          <p:cNvPicPr>
            <a:picLocks noChangeAspect="1"/>
          </p:cNvPicPr>
          <p:nvPr/>
        </p:nvPicPr>
        <p:blipFill>
          <a:blip r:embed="rId2"/>
          <a:stretch>
            <a:fillRect/>
          </a:stretch>
        </p:blipFill>
        <p:spPr>
          <a:xfrm>
            <a:off x="11656393" y="5197921"/>
            <a:ext cx="535607" cy="487744"/>
          </a:xfrm>
          <a:prstGeom prst="rect">
            <a:avLst/>
          </a:prstGeom>
        </p:spPr>
      </p:pic>
      <p:pic>
        <p:nvPicPr>
          <p:cNvPr id="11" name="Picture Placeholder 8">
            <a:extLst>
              <a:ext uri="{FF2B5EF4-FFF2-40B4-BE49-F238E27FC236}">
                <a16:creationId xmlns:a16="http://schemas.microsoft.com/office/drawing/2014/main" id="{328ADA6C-D889-48CC-8803-3B5819622FB9}"/>
              </a:ext>
            </a:extLst>
          </p:cNvPr>
          <p:cNvPicPr>
            <a:picLocks noGrp="1" noChangeAspect="1"/>
          </p:cNvPicPr>
          <p:nvPr>
            <p:ph type="pic" sz="quarter" idx="14"/>
          </p:nvPr>
        </p:nvPicPr>
        <p:blipFill rotWithShape="1">
          <a:blip r:embed="rId3"/>
          <a:srcRect l="32043" t="13132" r="40973" b="43227"/>
          <a:stretch/>
        </p:blipFill>
        <p:spPr>
          <a:xfrm rot="878710">
            <a:off x="7047983" y="883040"/>
            <a:ext cx="3403783" cy="4128753"/>
          </a:xfrm>
        </p:spPr>
      </p:pic>
    </p:spTree>
    <p:extLst>
      <p:ext uri="{BB962C8B-B14F-4D97-AF65-F5344CB8AC3E}">
        <p14:creationId xmlns:p14="http://schemas.microsoft.com/office/powerpoint/2010/main" val="24399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6FC602-D83F-41B2-AE0B-E9BF4B9D7335}"/>
              </a:ext>
            </a:extLst>
          </p:cNvPr>
          <p:cNvSpPr>
            <a:spLocks noGrp="1"/>
          </p:cNvSpPr>
          <p:nvPr>
            <p:ph type="ftr" sz="quarter" idx="11"/>
          </p:nvPr>
        </p:nvSpPr>
        <p:spPr>
          <a:xfrm>
            <a:off x="564449" y="5974493"/>
            <a:ext cx="2639323" cy="365125"/>
          </a:xfrm>
        </p:spPr>
        <p:txBody>
          <a:bodyPr anchor="ctr">
            <a:normAutofit/>
          </a:bodyPr>
          <a:lstStyle/>
          <a:p>
            <a:pPr>
              <a:spcAft>
                <a:spcPts val="600"/>
              </a:spcAft>
            </a:pPr>
            <a:r>
              <a:rPr lang="en-US" dirty="0">
                <a:solidFill>
                  <a:srgbClr val="002060"/>
                </a:solidFill>
              </a:rPr>
              <a:t>#Powerful</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pPr>
                <a:spcAft>
                  <a:spcPts val="600"/>
                </a:spcAft>
              </a:pPr>
              <a:t>3</a:t>
            </a:fld>
            <a:endParaRPr lang="en-US"/>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half" idx="2"/>
          </p:nvPr>
        </p:nvSpPr>
        <p:spPr>
          <a:xfrm>
            <a:off x="494969" y="2282951"/>
            <a:ext cx="3055579" cy="3402714"/>
          </a:xfrm>
        </p:spPr>
        <p:txBody>
          <a:bodyPr anchor="ctr">
            <a:normAutofit/>
          </a:bodyPr>
          <a:lstStyle/>
          <a:p>
            <a:r>
              <a:rPr lang="en-US" sz="1700" dirty="0"/>
              <a:t>Ms. Versen makes sure her students have the necessities they need at home. She connects with HomeWorks for donating and delivering the necessary material to the home of her students. Look at these wonderful books and the nice comfy blanket. </a:t>
            </a:r>
          </a:p>
        </p:txBody>
      </p:sp>
      <p:pic>
        <p:nvPicPr>
          <p:cNvPr id="17" name="Picture Placeholder 16">
            <a:extLst>
              <a:ext uri="{FF2B5EF4-FFF2-40B4-BE49-F238E27FC236}">
                <a16:creationId xmlns:a16="http://schemas.microsoft.com/office/drawing/2014/main" id="{C8B885F2-2AC2-46A9-9D9B-71123D1A1F6B}"/>
              </a:ext>
            </a:extLst>
          </p:cNvPr>
          <p:cNvPicPr>
            <a:picLocks noGrp="1" noChangeAspect="1"/>
          </p:cNvPicPr>
          <p:nvPr>
            <p:ph type="pic" idx="1"/>
          </p:nvPr>
        </p:nvPicPr>
        <p:blipFill rotWithShape="1">
          <a:blip r:embed="rId2"/>
          <a:srcRect t="33393" r="1" b="16411"/>
          <a:stretch/>
        </p:blipFill>
        <p:spPr>
          <a:xfrm>
            <a:off x="4080646" y="2030976"/>
            <a:ext cx="4731768" cy="3166945"/>
          </a:xfrm>
          <a:noFill/>
        </p:spPr>
      </p:pic>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61166" y="919125"/>
            <a:ext cx="3890555" cy="1091949"/>
          </a:xfrm>
        </p:spPr>
        <p:txBody>
          <a:bodyPr anchor="ctr">
            <a:normAutofit/>
          </a:bodyPr>
          <a:lstStyle/>
          <a:p>
            <a:r>
              <a:rPr lang="en-US" sz="3400" dirty="0"/>
              <a:t>WOW!!!!</a:t>
            </a:r>
          </a:p>
        </p:txBody>
      </p:sp>
      <p:pic>
        <p:nvPicPr>
          <p:cNvPr id="8" name="Picture 7">
            <a:extLst>
              <a:ext uri="{FF2B5EF4-FFF2-40B4-BE49-F238E27FC236}">
                <a16:creationId xmlns:a16="http://schemas.microsoft.com/office/drawing/2014/main" id="{45DE3D73-54EB-4127-B544-16A5055D277F}"/>
              </a:ext>
            </a:extLst>
          </p:cNvPr>
          <p:cNvPicPr>
            <a:picLocks noChangeAspect="1"/>
          </p:cNvPicPr>
          <p:nvPr/>
        </p:nvPicPr>
        <p:blipFill>
          <a:blip r:embed="rId3"/>
          <a:stretch>
            <a:fillRect/>
          </a:stretch>
        </p:blipFill>
        <p:spPr>
          <a:xfrm rot="21239199">
            <a:off x="8750073" y="392952"/>
            <a:ext cx="3152950" cy="2977360"/>
          </a:xfrm>
          <a:prstGeom prst="rect">
            <a:avLst/>
          </a:prstGeom>
        </p:spPr>
      </p:pic>
      <p:pic>
        <p:nvPicPr>
          <p:cNvPr id="10" name="Picture 9" descr="Logo&#10;&#10;Description automatically generated">
            <a:extLst>
              <a:ext uri="{FF2B5EF4-FFF2-40B4-BE49-F238E27FC236}">
                <a16:creationId xmlns:a16="http://schemas.microsoft.com/office/drawing/2014/main" id="{9E52B1FD-3BF5-4C90-9C8C-99DAC90F55E7}"/>
              </a:ext>
            </a:extLst>
          </p:cNvPr>
          <p:cNvPicPr>
            <a:picLocks noChangeAspect="1"/>
          </p:cNvPicPr>
          <p:nvPr/>
        </p:nvPicPr>
        <p:blipFill>
          <a:blip r:embed="rId4"/>
          <a:stretch>
            <a:fillRect/>
          </a:stretch>
        </p:blipFill>
        <p:spPr>
          <a:xfrm>
            <a:off x="11656393" y="5197921"/>
            <a:ext cx="535607" cy="487744"/>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9B2A57-9893-4BCD-AA1A-122310BC6253}"/>
              </a:ext>
            </a:extLst>
          </p:cNvPr>
          <p:cNvSpPr>
            <a:spLocks noGrp="1"/>
          </p:cNvSpPr>
          <p:nvPr>
            <p:ph type="ftr" sz="quarter" idx="11"/>
          </p:nvPr>
        </p:nvSpPr>
        <p:spPr>
          <a:xfrm>
            <a:off x="911225" y="5945824"/>
            <a:ext cx="9359048" cy="365125"/>
          </a:xfrm>
        </p:spPr>
        <p:txBody>
          <a:bodyPr anchor="ctr">
            <a:normAutofit/>
          </a:bodyPr>
          <a:lstStyle/>
          <a:p>
            <a:pPr algn="ctr">
              <a:spcAft>
                <a:spcPts val="600"/>
              </a:spcAft>
            </a:pPr>
            <a:r>
              <a:rPr lang="en-US" dirty="0">
                <a:solidFill>
                  <a:srgbClr val="0070C0"/>
                </a:solidFill>
              </a:rPr>
              <a:t>    HE WILL BE WARM WHILE READING HIS WONDERFUL BOOKS!</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pPr>
                <a:spcAft>
                  <a:spcPts val="600"/>
                </a:spcAft>
              </a:pPr>
              <a:t>4</a:t>
            </a:fld>
            <a:endParaRPr lang="en-US"/>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21180000">
            <a:off x="288463" y="354491"/>
            <a:ext cx="4391191" cy="1325563"/>
          </a:xfrm>
        </p:spPr>
        <p:txBody>
          <a:bodyPr anchor="ctr">
            <a:normAutofit/>
          </a:bodyPr>
          <a:lstStyle/>
          <a:p>
            <a:r>
              <a:rPr lang="en-US" dirty="0"/>
              <a:t>He is ready!!</a:t>
            </a:r>
          </a:p>
        </p:txBody>
      </p:sp>
      <p:pic>
        <p:nvPicPr>
          <p:cNvPr id="9" name="Picture Placeholder 8">
            <a:extLst>
              <a:ext uri="{FF2B5EF4-FFF2-40B4-BE49-F238E27FC236}">
                <a16:creationId xmlns:a16="http://schemas.microsoft.com/office/drawing/2014/main" id="{71721CA4-A4DE-4064-A8E6-96148525225A}"/>
              </a:ext>
            </a:extLst>
          </p:cNvPr>
          <p:cNvPicPr>
            <a:picLocks noGrp="1" noChangeAspect="1"/>
          </p:cNvPicPr>
          <p:nvPr>
            <p:ph sz="half" idx="1"/>
          </p:nvPr>
        </p:nvPicPr>
        <p:blipFill rotWithShape="1">
          <a:blip r:embed="rId2"/>
          <a:srcRect t="21107" b="21342"/>
          <a:stretch/>
        </p:blipFill>
        <p:spPr>
          <a:xfrm>
            <a:off x="838200" y="1825625"/>
            <a:ext cx="5181600" cy="3976085"/>
          </a:xfrm>
          <a:noFill/>
        </p:spPr>
      </p:pic>
      <p:pic>
        <p:nvPicPr>
          <p:cNvPr id="8" name="Picture 7" descr="A picture containing text, floor, indoor, wood&#10;&#10;Description automatically generated">
            <a:extLst>
              <a:ext uri="{FF2B5EF4-FFF2-40B4-BE49-F238E27FC236}">
                <a16:creationId xmlns:a16="http://schemas.microsoft.com/office/drawing/2014/main" id="{43BDA591-B8C6-4427-BC4C-7DD996FF016D}"/>
              </a:ext>
            </a:extLst>
          </p:cNvPr>
          <p:cNvPicPr>
            <a:picLocks noChangeAspect="1"/>
          </p:cNvPicPr>
          <p:nvPr/>
        </p:nvPicPr>
        <p:blipFill rotWithShape="1">
          <a:blip r:embed="rId3"/>
          <a:srcRect t="4287" b="38162"/>
          <a:stretch/>
        </p:blipFill>
        <p:spPr>
          <a:xfrm>
            <a:off x="6172200" y="1825625"/>
            <a:ext cx="5181600" cy="3976085"/>
          </a:xfrm>
          <a:prstGeom prst="rect">
            <a:avLst/>
          </a:prstGeom>
          <a:noFill/>
        </p:spPr>
      </p:pic>
      <p:pic>
        <p:nvPicPr>
          <p:cNvPr id="10" name="Picture 9" descr="Logo&#10;&#10;Description automatically generated">
            <a:extLst>
              <a:ext uri="{FF2B5EF4-FFF2-40B4-BE49-F238E27FC236}">
                <a16:creationId xmlns:a16="http://schemas.microsoft.com/office/drawing/2014/main" id="{035DF99A-FC46-4A30-83C1-9D9085396AB0}"/>
              </a:ext>
            </a:extLst>
          </p:cNvPr>
          <p:cNvPicPr>
            <a:picLocks noChangeAspect="1"/>
          </p:cNvPicPr>
          <p:nvPr/>
        </p:nvPicPr>
        <p:blipFill>
          <a:blip r:embed="rId4"/>
          <a:stretch>
            <a:fillRect/>
          </a:stretch>
        </p:blipFill>
        <p:spPr>
          <a:xfrm>
            <a:off x="52615" y="91855"/>
            <a:ext cx="535607" cy="487744"/>
          </a:xfrm>
          <a:prstGeom prst="rect">
            <a:avLst/>
          </a:prstGeom>
        </p:spPr>
      </p:pic>
    </p:spTree>
    <p:extLst>
      <p:ext uri="{BB962C8B-B14F-4D97-AF65-F5344CB8AC3E}">
        <p14:creationId xmlns:p14="http://schemas.microsoft.com/office/powerpoint/2010/main" val="253257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8639F692-39A9-4DEE-854E-4561B7130E9E}"/>
              </a:ext>
            </a:extLst>
          </p:cNvPr>
          <p:cNvSpPr>
            <a:spLocks noGrp="1"/>
          </p:cNvSpPr>
          <p:nvPr>
            <p:ph type="ftr" sz="quarter" idx="11"/>
          </p:nvPr>
        </p:nvSpPr>
        <p:spPr>
          <a:xfrm>
            <a:off x="122664" y="5773546"/>
            <a:ext cx="7014116" cy="1034839"/>
          </a:xfrm>
        </p:spPr>
        <p:txBody>
          <a:bodyPr/>
          <a:lstStyle/>
          <a:p>
            <a:pPr>
              <a:spcAft>
                <a:spcPts val="600"/>
              </a:spcAft>
            </a:pPr>
            <a:r>
              <a:rPr lang="en-US" sz="1600" b="1" kern="1200" dirty="0">
                <a:solidFill>
                  <a:srgbClr val="0070C0"/>
                </a:solidFill>
                <a:latin typeface="+mj-lt"/>
                <a:ea typeface="+mn-ea"/>
                <a:cs typeface="+mn-cs"/>
                <a:hlinkClick r:id="rId2">
                  <a:extLst>
                    <a:ext uri="{A12FA001-AC4F-418D-AE19-62706E023703}">
                      <ahyp:hlinkClr xmlns:ahyp="http://schemas.microsoft.com/office/drawing/2018/hyperlinkcolor" val="tx"/>
                    </a:ext>
                  </a:extLst>
                </a:hlinkClick>
              </a:rPr>
              <a:t>https://www.donorschoose.org/classroom/5425205?utm_source=dc&amp;utm_medium=page&amp;utm_campaign=teacher_profile&amp;utm_term=teacher_5425205&amp;rf=page-dc-2022-02-teacher_profile-teacher_5425205&amp;challengeid=21190861</a:t>
            </a:r>
            <a:endParaRPr lang="en-US" sz="1600" b="1" kern="1200" dirty="0">
              <a:solidFill>
                <a:srgbClr val="0070C0"/>
              </a:solidFill>
              <a:latin typeface="+mj-lt"/>
              <a:ea typeface="+mn-ea"/>
              <a:cs typeface="+mn-cs"/>
            </a:endParaRPr>
          </a:p>
          <a:p>
            <a:pPr>
              <a:spcAft>
                <a:spcPts val="600"/>
              </a:spcAft>
            </a:pPr>
            <a:endParaRPr lang="en-US" noProof="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a:xfrm>
            <a:off x="11163743" y="5945824"/>
            <a:ext cx="642257" cy="365125"/>
          </a:xfrm>
        </p:spPr>
        <p:txBody>
          <a:bodyPr vert="horz" lIns="91440" tIns="45720" rIns="91440" bIns="45720" rtlCol="0" anchor="ctr">
            <a:normAutofit/>
          </a:bodyPr>
          <a:lstStyle/>
          <a:p>
            <a:pPr>
              <a:spcAft>
                <a:spcPts val="600"/>
              </a:spcAft>
            </a:pPr>
            <a:fld id="{98C0CDE5-970C-4CC4-BF43-0DA127E73E82}" type="slidenum">
              <a:rPr lang="en-US" smtClean="0"/>
              <a:pPr>
                <a:spcAft>
                  <a:spcPts val="600"/>
                </a:spcAft>
              </a:pPr>
              <a:t>5</a:t>
            </a:fld>
            <a:endParaRPr lang="en-US"/>
          </a:p>
        </p:txBody>
      </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p>
            <a:r>
              <a:rPr lang="en-US" sz="3100" b="1" kern="1200" dirty="0">
                <a:latin typeface="+mj-lt"/>
                <a:ea typeface="+mj-ea"/>
                <a:cs typeface="+mj-cs"/>
              </a:rPr>
              <a:t>Please check out her Donors Choose Page.</a:t>
            </a:r>
          </a:p>
        </p:txBody>
      </p:sp>
      <p:sp>
        <p:nvSpPr>
          <p:cNvPr id="18" name="Text Placeholder 4">
            <a:extLst>
              <a:ext uri="{FF2B5EF4-FFF2-40B4-BE49-F238E27FC236}">
                <a16:creationId xmlns:a16="http://schemas.microsoft.com/office/drawing/2014/main" id="{EA5F4CD8-1492-45F1-BC40-AAC9E72A0A22}"/>
              </a:ext>
            </a:extLst>
          </p:cNvPr>
          <p:cNvSpPr>
            <a:spLocks noGrp="1"/>
          </p:cNvSpPr>
          <p:nvPr>
            <p:ph type="body" idx="1"/>
          </p:nvPr>
        </p:nvSpPr>
        <p:spPr>
          <a:xfrm>
            <a:off x="1413242" y="1686626"/>
            <a:ext cx="5157787" cy="562385"/>
          </a:xfrm>
        </p:spPr>
        <p:txBody>
          <a:bodyPr/>
          <a:lstStyle/>
          <a:p>
            <a:r>
              <a:rPr lang="en-US" dirty="0"/>
              <a:t>Follow the link! </a:t>
            </a:r>
          </a:p>
        </p:txBody>
      </p:sp>
      <p:pic>
        <p:nvPicPr>
          <p:cNvPr id="10" name="Picture Placeholder 9" descr="A group of children in a classroom&#10;&#10;Description automatically generated with medium confidence">
            <a:extLst>
              <a:ext uri="{FF2B5EF4-FFF2-40B4-BE49-F238E27FC236}">
                <a16:creationId xmlns:a16="http://schemas.microsoft.com/office/drawing/2014/main" id="{AFC53BCA-46F1-4B0B-B8E1-2D5B56540175}"/>
              </a:ext>
            </a:extLst>
          </p:cNvPr>
          <p:cNvPicPr>
            <a:picLocks noGrp="1" noChangeAspect="1"/>
          </p:cNvPicPr>
          <p:nvPr>
            <p:ph sz="half" idx="2"/>
          </p:nvPr>
        </p:nvPicPr>
        <p:blipFill rotWithShape="1">
          <a:blip r:embed="rId3"/>
          <a:srcRect t="8838" r="-4" b="8834"/>
          <a:stretch/>
        </p:blipFill>
        <p:spPr>
          <a:xfrm>
            <a:off x="836612" y="2322961"/>
            <a:ext cx="5157787" cy="3184634"/>
          </a:xfrm>
          <a:noFill/>
        </p:spPr>
      </p:pic>
      <p:sp>
        <p:nvSpPr>
          <p:cNvPr id="11" name="TextBox 10">
            <a:extLst>
              <a:ext uri="{FF2B5EF4-FFF2-40B4-BE49-F238E27FC236}">
                <a16:creationId xmlns:a16="http://schemas.microsoft.com/office/drawing/2014/main" id="{96F16302-F3FC-4F0E-B5AA-B712AE79DF00}"/>
              </a:ext>
            </a:extLst>
          </p:cNvPr>
          <p:cNvSpPr txBox="1"/>
          <p:nvPr/>
        </p:nvSpPr>
        <p:spPr>
          <a:xfrm>
            <a:off x="6760602" y="928376"/>
            <a:ext cx="5183188" cy="4798334"/>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000" dirty="0">
                <a:solidFill>
                  <a:schemeClr val="accent4">
                    <a:lumMod val="50000"/>
                  </a:schemeClr>
                </a:solidFill>
              </a:rPr>
              <a:t>Mrs. Versen writes projects, and submits them to Donor’s Choose, for necessities for her students and classrooms, such as Kleenex, paper towels, hand sanitizer, wipes, comfy and flexible furniture. She has replaced all of her classroom furniture through Donor’s Choose. </a:t>
            </a:r>
            <a:r>
              <a:rPr lang="en-US" sz="2000" b="1" i="1" dirty="0">
                <a:solidFill>
                  <a:schemeClr val="accent4">
                    <a:lumMod val="50000"/>
                  </a:schemeClr>
                </a:solidFill>
              </a:rPr>
              <a:t>“Flexible seating allows me to pair each child with the most ideal seating for them. We have wobble stools which allow kids constant motion while remaining in their assigned areas. One of my students balances himself on top of his stool on his knees while listening to group instruction. Another student spins on her stool. Both are completely focused when it comes time for independent work. We have soft stools with balls under them. We have balls kids can bounce on all day, without the ball going anywhere. The students love those chairs and I have more control over the safety aspect since they are with me,” said Mrs. Versen</a:t>
            </a:r>
          </a:p>
        </p:txBody>
      </p:sp>
      <p:sp>
        <p:nvSpPr>
          <p:cNvPr id="14" name="Arrow: Down 13">
            <a:extLst>
              <a:ext uri="{FF2B5EF4-FFF2-40B4-BE49-F238E27FC236}">
                <a16:creationId xmlns:a16="http://schemas.microsoft.com/office/drawing/2014/main" id="{449D57E1-8E86-4C62-9105-11F1802C37C0}"/>
              </a:ext>
            </a:extLst>
          </p:cNvPr>
          <p:cNvSpPr/>
          <p:nvPr/>
        </p:nvSpPr>
        <p:spPr>
          <a:xfrm>
            <a:off x="3757961" y="1710321"/>
            <a:ext cx="657922" cy="562385"/>
          </a:xfrm>
          <a:prstGeom prst="downArrow">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id="{59DE54E9-1148-45A8-BB08-28CBAE573822}"/>
              </a:ext>
            </a:extLst>
          </p:cNvPr>
          <p:cNvPicPr>
            <a:picLocks noChangeAspect="1"/>
          </p:cNvPicPr>
          <p:nvPr/>
        </p:nvPicPr>
        <p:blipFill>
          <a:blip r:embed="rId4"/>
          <a:stretch>
            <a:fillRect/>
          </a:stretch>
        </p:blipFill>
        <p:spPr>
          <a:xfrm>
            <a:off x="11656393" y="5507595"/>
            <a:ext cx="535607" cy="487744"/>
          </a:xfrm>
          <a:prstGeom prst="rect">
            <a:avLst/>
          </a:prstGeom>
        </p:spPr>
      </p:pic>
    </p:spTree>
    <p:extLst>
      <p:ext uri="{BB962C8B-B14F-4D97-AF65-F5344CB8AC3E}">
        <p14:creationId xmlns:p14="http://schemas.microsoft.com/office/powerpoint/2010/main" val="41389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06E0A6-C1DF-45E5-AD9E-5ECF28DC4D1F}"/>
              </a:ext>
            </a:extLst>
          </p:cNvPr>
          <p:cNvSpPr>
            <a:spLocks noGrp="1"/>
          </p:cNvSpPr>
          <p:nvPr>
            <p:ph type="ftr" sz="quarter" idx="11"/>
          </p:nvPr>
        </p:nvSpPr>
        <p:spPr>
          <a:xfrm>
            <a:off x="3275809" y="5948048"/>
            <a:ext cx="6013682" cy="365125"/>
          </a:xfrm>
        </p:spPr>
        <p:txBody>
          <a:bodyPr anchor="ctr">
            <a:normAutofit/>
          </a:bodyPr>
          <a:lstStyle/>
          <a:p>
            <a:pPr algn="ctr">
              <a:spcAft>
                <a:spcPts val="600"/>
              </a:spcAft>
            </a:pPr>
            <a:r>
              <a:rPr lang="en-US" noProof="0" dirty="0">
                <a:solidFill>
                  <a:srgbClr val="0070C0"/>
                </a:solidFill>
              </a:rPr>
              <a:t>SHOUT OUT TO THE 1</a:t>
            </a:r>
            <a:r>
              <a:rPr lang="en-US" baseline="30000" noProof="0" dirty="0">
                <a:solidFill>
                  <a:srgbClr val="0070C0"/>
                </a:solidFill>
              </a:rPr>
              <a:t>ST</a:t>
            </a:r>
            <a:r>
              <a:rPr lang="en-US" noProof="0" dirty="0">
                <a:solidFill>
                  <a:srgbClr val="0070C0"/>
                </a:solidFill>
              </a:rPr>
              <a:t> GRADERS AT PATRICK HENRY!</a:t>
            </a:r>
          </a:p>
        </p:txBody>
      </p:sp>
      <p:sp>
        <p:nvSpPr>
          <p:cNvPr id="3" name="Slide Number Placeholder 2">
            <a:extLst>
              <a:ext uri="{FF2B5EF4-FFF2-40B4-BE49-F238E27FC236}">
                <a16:creationId xmlns:a16="http://schemas.microsoft.com/office/drawing/2014/main" id="{798477B0-29D7-45F0-B219-311A2FF61EE5}"/>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6</a:t>
            </a:fld>
            <a:endParaRPr lang="en-US" noProof="0"/>
          </a:p>
        </p:txBody>
      </p:sp>
      <p:sp>
        <p:nvSpPr>
          <p:cNvPr id="17" name="Title 3">
            <a:extLst>
              <a:ext uri="{FF2B5EF4-FFF2-40B4-BE49-F238E27FC236}">
                <a16:creationId xmlns:a16="http://schemas.microsoft.com/office/drawing/2014/main" id="{37892567-8E91-4493-B01D-EDF0F6231E78}"/>
              </a:ext>
            </a:extLst>
          </p:cNvPr>
          <p:cNvSpPr>
            <a:spLocks noGrp="1"/>
          </p:cNvSpPr>
          <p:nvPr>
            <p:ph type="title"/>
          </p:nvPr>
        </p:nvSpPr>
        <p:spPr>
          <a:xfrm rot="21180000">
            <a:off x="287619" y="340695"/>
            <a:ext cx="4617597" cy="1325563"/>
          </a:xfrm>
        </p:spPr>
        <p:txBody>
          <a:bodyPr>
            <a:normAutofit fontScale="90000"/>
          </a:bodyPr>
          <a:lstStyle/>
          <a:p>
            <a:r>
              <a:rPr lang="en-US" dirty="0"/>
              <a:t>Comfortable, safe and engaged!</a:t>
            </a:r>
          </a:p>
        </p:txBody>
      </p:sp>
      <p:pic>
        <p:nvPicPr>
          <p:cNvPr id="8" name="Picture Placeholder 7">
            <a:extLst>
              <a:ext uri="{FF2B5EF4-FFF2-40B4-BE49-F238E27FC236}">
                <a16:creationId xmlns:a16="http://schemas.microsoft.com/office/drawing/2014/main" id="{91D83283-4D77-4470-B62E-6D08D78E3BF6}"/>
              </a:ext>
            </a:extLst>
          </p:cNvPr>
          <p:cNvPicPr>
            <a:picLocks noGrp="1" noChangeAspect="1"/>
          </p:cNvPicPr>
          <p:nvPr>
            <p:ph sz="half" idx="1"/>
          </p:nvPr>
        </p:nvPicPr>
        <p:blipFill rotWithShape="1">
          <a:blip r:embed="rId2"/>
          <a:srcRect l="1130" r="1133" b="3"/>
          <a:stretch/>
        </p:blipFill>
        <p:spPr>
          <a:xfrm>
            <a:off x="838200" y="1825625"/>
            <a:ext cx="5181600" cy="3976085"/>
          </a:xfrm>
          <a:noFill/>
        </p:spPr>
      </p:pic>
      <p:pic>
        <p:nvPicPr>
          <p:cNvPr id="10" name="Content Placeholder 9" descr="A group of people in a classroom&#10;&#10;Description automatically generated with medium confidence">
            <a:extLst>
              <a:ext uri="{FF2B5EF4-FFF2-40B4-BE49-F238E27FC236}">
                <a16:creationId xmlns:a16="http://schemas.microsoft.com/office/drawing/2014/main" id="{5DE1A494-DD2F-49A6-9F1C-CF7080C05553}"/>
              </a:ext>
            </a:extLst>
          </p:cNvPr>
          <p:cNvPicPr>
            <a:picLocks noGrp="1" noChangeAspect="1"/>
          </p:cNvPicPr>
          <p:nvPr>
            <p:ph sz="half" idx="2"/>
          </p:nvPr>
        </p:nvPicPr>
        <p:blipFill>
          <a:blip r:embed="rId3"/>
          <a:stretch>
            <a:fillRect/>
          </a:stretch>
        </p:blipFill>
        <p:spPr>
          <a:xfrm>
            <a:off x="6172200" y="1870869"/>
            <a:ext cx="5181600" cy="3886200"/>
          </a:xfrm>
        </p:spPr>
      </p:pic>
      <p:pic>
        <p:nvPicPr>
          <p:cNvPr id="16" name="Picture 15" descr="Logo&#10;&#10;Description automatically generated">
            <a:extLst>
              <a:ext uri="{FF2B5EF4-FFF2-40B4-BE49-F238E27FC236}">
                <a16:creationId xmlns:a16="http://schemas.microsoft.com/office/drawing/2014/main" id="{C2A5E18F-C362-4DB2-883E-67CEA4A2F37C}"/>
              </a:ext>
            </a:extLst>
          </p:cNvPr>
          <p:cNvPicPr>
            <a:picLocks noChangeAspect="1"/>
          </p:cNvPicPr>
          <p:nvPr/>
        </p:nvPicPr>
        <p:blipFill>
          <a:blip r:embed="rId4"/>
          <a:stretch>
            <a:fillRect/>
          </a:stretch>
        </p:blipFill>
        <p:spPr>
          <a:xfrm>
            <a:off x="0" y="6310949"/>
            <a:ext cx="535607" cy="487744"/>
          </a:xfrm>
          <a:prstGeom prst="rect">
            <a:avLst/>
          </a:prstGeom>
        </p:spPr>
      </p:pic>
    </p:spTree>
    <p:extLst>
      <p:ext uri="{BB962C8B-B14F-4D97-AF65-F5344CB8AC3E}">
        <p14:creationId xmlns:p14="http://schemas.microsoft.com/office/powerpoint/2010/main" val="311011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11AD-8922-4A53-A065-045A345ABD23}"/>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7</a:t>
            </a:fld>
            <a:endParaRPr lang="en-US" noProof="0"/>
          </a:p>
        </p:txBody>
      </p:sp>
      <p:sp>
        <p:nvSpPr>
          <p:cNvPr id="10" name="Title 3">
            <a:extLst>
              <a:ext uri="{FF2B5EF4-FFF2-40B4-BE49-F238E27FC236}">
                <a16:creationId xmlns:a16="http://schemas.microsoft.com/office/drawing/2014/main" id="{3F6BD45B-B3D0-4499-8591-DB1D680A840C}"/>
              </a:ext>
            </a:extLst>
          </p:cNvPr>
          <p:cNvSpPr>
            <a:spLocks noGrp="1"/>
          </p:cNvSpPr>
          <p:nvPr>
            <p:ph type="title"/>
          </p:nvPr>
        </p:nvSpPr>
        <p:spPr>
          <a:xfrm rot="21180000">
            <a:off x="-16132" y="293596"/>
            <a:ext cx="4899273" cy="1325563"/>
          </a:xfrm>
        </p:spPr>
        <p:txBody>
          <a:bodyPr anchor="ctr">
            <a:normAutofit/>
          </a:bodyPr>
          <a:lstStyle/>
          <a:p>
            <a:r>
              <a:rPr lang="en-US" sz="2800" dirty="0"/>
              <a:t>What a great view and what great things Mrs. Versen is doing!</a:t>
            </a:r>
          </a:p>
        </p:txBody>
      </p:sp>
      <p:pic>
        <p:nvPicPr>
          <p:cNvPr id="7" name="Content Placeholder 6" descr="A group of people in a classroom&#10;&#10;Description automatically generated with medium confidence">
            <a:extLst>
              <a:ext uri="{FF2B5EF4-FFF2-40B4-BE49-F238E27FC236}">
                <a16:creationId xmlns:a16="http://schemas.microsoft.com/office/drawing/2014/main" id="{7AFB7C12-A320-49E2-8C76-597DA3063251}"/>
              </a:ext>
            </a:extLst>
          </p:cNvPr>
          <p:cNvPicPr>
            <a:picLocks noGrp="1" noChangeAspect="1"/>
          </p:cNvPicPr>
          <p:nvPr>
            <p:ph idx="1"/>
          </p:nvPr>
        </p:nvPicPr>
        <p:blipFill rotWithShape="1">
          <a:blip r:embed="rId2"/>
          <a:srcRect t="30313" r="-2" b="14127"/>
          <a:stretch/>
        </p:blipFill>
        <p:spPr>
          <a:xfrm>
            <a:off x="721168" y="1777048"/>
            <a:ext cx="10442575" cy="4351338"/>
          </a:xfrm>
          <a:noFill/>
        </p:spPr>
      </p:pic>
      <p:pic>
        <p:nvPicPr>
          <p:cNvPr id="11" name="Picture 10" descr="Logo&#10;&#10;Description automatically generated">
            <a:extLst>
              <a:ext uri="{FF2B5EF4-FFF2-40B4-BE49-F238E27FC236}">
                <a16:creationId xmlns:a16="http://schemas.microsoft.com/office/drawing/2014/main" id="{4A6EE537-5EC8-4A04-BE67-AFFAB84C3F23}"/>
              </a:ext>
            </a:extLst>
          </p:cNvPr>
          <p:cNvPicPr>
            <a:picLocks noChangeAspect="1"/>
          </p:cNvPicPr>
          <p:nvPr/>
        </p:nvPicPr>
        <p:blipFill>
          <a:blip r:embed="rId3"/>
          <a:stretch>
            <a:fillRect/>
          </a:stretch>
        </p:blipFill>
        <p:spPr>
          <a:xfrm>
            <a:off x="0" y="6310949"/>
            <a:ext cx="535607" cy="487744"/>
          </a:xfrm>
          <a:prstGeom prst="rect">
            <a:avLst/>
          </a:prstGeom>
        </p:spPr>
      </p:pic>
    </p:spTree>
    <p:extLst>
      <p:ext uri="{BB962C8B-B14F-4D97-AF65-F5344CB8AC3E}">
        <p14:creationId xmlns:p14="http://schemas.microsoft.com/office/powerpoint/2010/main" val="321749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084F8E9E-D580-445C-9DB8-88437D9EB679}"/>
              </a:ext>
            </a:extLst>
          </p:cNvPr>
          <p:cNvSpPr>
            <a:spLocks noGrp="1"/>
          </p:cNvSpPr>
          <p:nvPr>
            <p:ph type="sldNum" sz="quarter" idx="12"/>
          </p:nvPr>
        </p:nvSpPr>
        <p:spPr>
          <a:xfrm>
            <a:off x="11163743" y="5945824"/>
            <a:ext cx="642257" cy="365125"/>
          </a:xfrm>
        </p:spPr>
        <p:txBody>
          <a:bodyPr/>
          <a:lstStyle/>
          <a:p>
            <a:pPr>
              <a:spcAft>
                <a:spcPts val="600"/>
              </a:spcAft>
            </a:pPr>
            <a:fld id="{98C0CDE5-970C-4CC4-BF43-0DA127E73E82}" type="slidenum">
              <a:rPr lang="en-US" noProof="0" smtClean="0"/>
              <a:pPr>
                <a:spcAft>
                  <a:spcPts val="600"/>
                </a:spcAft>
              </a:pPr>
              <a:t>8</a:t>
            </a:fld>
            <a:endParaRPr lang="en-US" noProof="0"/>
          </a:p>
        </p:txBody>
      </p:sp>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a:xfrm rot="-360000">
            <a:off x="830561" y="849316"/>
            <a:ext cx="3923299" cy="1042492"/>
          </a:xfrm>
        </p:spPr>
        <p:txBody>
          <a:bodyPr vert="horz" lIns="91440" tIns="45720" rIns="91440" bIns="45720" rtlCol="0" anchor="ctr">
            <a:normAutofit/>
          </a:bodyPr>
          <a:lstStyle/>
          <a:p>
            <a:r>
              <a:rPr lang="en-US" b="1" kern="1200">
                <a:latin typeface="+mj-lt"/>
                <a:ea typeface="+mj-ea"/>
                <a:cs typeface="+mj-cs"/>
              </a:rPr>
              <a:t>Thank You!</a:t>
            </a:r>
          </a:p>
        </p:txBody>
      </p:sp>
      <p:sp>
        <p:nvSpPr>
          <p:cNvPr id="16" name="Text Placeholder 6">
            <a:extLst>
              <a:ext uri="{FF2B5EF4-FFF2-40B4-BE49-F238E27FC236}">
                <a16:creationId xmlns:a16="http://schemas.microsoft.com/office/drawing/2014/main" id="{2E9293AC-4B05-4827-99C1-FA90EF30F0A2}"/>
              </a:ext>
            </a:extLst>
          </p:cNvPr>
          <p:cNvSpPr>
            <a:spLocks noGrp="1"/>
          </p:cNvSpPr>
          <p:nvPr>
            <p:ph type="body" idx="13"/>
          </p:nvPr>
        </p:nvSpPr>
        <p:spPr>
          <a:xfrm>
            <a:off x="6217804" y="1177963"/>
            <a:ext cx="5187374" cy="794757"/>
          </a:xfrm>
        </p:spPr>
        <p:txBody>
          <a:bodyPr>
            <a:normAutofit fontScale="85000" lnSpcReduction="10000"/>
          </a:bodyPr>
          <a:lstStyle/>
          <a:p>
            <a:r>
              <a:rPr lang="en-US" sz="2800" b="1" kern="1200" dirty="0">
                <a:latin typeface="+mj-lt"/>
                <a:ea typeface="+mn-ea"/>
                <a:cs typeface="+mn-cs"/>
              </a:rPr>
              <a:t>Karin Versen, for all you are and do for our students and families.</a:t>
            </a:r>
          </a:p>
          <a:p>
            <a:endParaRPr lang="en-US" dirty="0"/>
          </a:p>
        </p:txBody>
      </p:sp>
      <p:pic>
        <p:nvPicPr>
          <p:cNvPr id="7" name="Picture Placeholder 6">
            <a:extLst>
              <a:ext uri="{FF2B5EF4-FFF2-40B4-BE49-F238E27FC236}">
                <a16:creationId xmlns:a16="http://schemas.microsoft.com/office/drawing/2014/main" id="{10962572-14B4-44BB-89AB-9ADA56D6B408}"/>
              </a:ext>
            </a:extLst>
          </p:cNvPr>
          <p:cNvPicPr>
            <a:picLocks noGrp="1" noChangeAspect="1"/>
          </p:cNvPicPr>
          <p:nvPr>
            <p:ph sz="half" idx="14"/>
          </p:nvPr>
        </p:nvPicPr>
        <p:blipFill>
          <a:blip r:embed="rId2"/>
          <a:srcRect t="8885" b="8885"/>
          <a:stretch/>
        </p:blipFill>
        <p:spPr>
          <a:xfrm>
            <a:off x="6207363" y="1575342"/>
            <a:ext cx="5073411" cy="3984555"/>
          </a:xfrm>
          <a:noFill/>
        </p:spPr>
      </p:pic>
      <p:sp>
        <p:nvSpPr>
          <p:cNvPr id="3" name="TextBox 2">
            <a:extLst>
              <a:ext uri="{FF2B5EF4-FFF2-40B4-BE49-F238E27FC236}">
                <a16:creationId xmlns:a16="http://schemas.microsoft.com/office/drawing/2014/main" id="{BA28AABC-C653-4A3A-92F9-F6E11FE59D7A}"/>
              </a:ext>
            </a:extLst>
          </p:cNvPr>
          <p:cNvSpPr txBox="1"/>
          <p:nvPr/>
        </p:nvSpPr>
        <p:spPr>
          <a:xfrm>
            <a:off x="519012" y="2871215"/>
            <a:ext cx="5202936" cy="2202589"/>
          </a:xfrm>
          <a:prstGeom prst="rect">
            <a:avLst/>
          </a:prstGeom>
          <a:gradFill flip="none" rotWithShape="1">
            <a:gsLst>
              <a:gs pos="0">
                <a:schemeClr val="tx2"/>
              </a:gs>
              <a:gs pos="100000">
                <a:schemeClr val="tx1"/>
              </a:gs>
            </a:gsLst>
            <a:lin ang="0" scaled="1"/>
            <a:tileRect/>
          </a:gradFill>
        </p:spPr>
        <p:txBody>
          <a:bodyPr vert="horz" lIns="144000" tIns="108000" rIns="108000" bIns="108000" rtlCol="0" anchor="ctr" anchorCtr="0">
            <a:normAutofit/>
          </a:bodyPr>
          <a:lstStyle/>
          <a:p>
            <a:pPr>
              <a:lnSpc>
                <a:spcPct val="90000"/>
              </a:lnSpc>
              <a:spcBef>
                <a:spcPts val="1000"/>
              </a:spcBef>
            </a:pPr>
            <a:r>
              <a:rPr lang="en-US" sz="2000" b="1" kern="1200" dirty="0">
                <a:solidFill>
                  <a:schemeClr val="bg1"/>
                </a:solidFill>
                <a:latin typeface="+mn-lt"/>
                <a:ea typeface="+mn-ea"/>
                <a:cs typeface="+mn-cs"/>
              </a:rPr>
              <a:t>“My motivation is that I try to stay on top of current trends and data. I want to make our classroom a place kids can’t wait to get to. A place they love and in which they feel comfortable. I want to do anything I can to help them develop a love for learning,” says Mrs. Versen</a:t>
            </a:r>
            <a:r>
              <a:rPr lang="en-US" sz="2000" b="1" dirty="0">
                <a:solidFill>
                  <a:schemeClr val="bg1"/>
                </a:solidFill>
              </a:rPr>
              <a:t>.</a:t>
            </a:r>
            <a:endParaRPr lang="en-US" sz="2000" b="1" kern="1200" dirty="0">
              <a:solidFill>
                <a:schemeClr val="bg1"/>
              </a:solidFill>
              <a:latin typeface="+mn-lt"/>
              <a:ea typeface="+mn-ea"/>
              <a:cs typeface="+mn-cs"/>
            </a:endParaRPr>
          </a:p>
        </p:txBody>
      </p:sp>
      <p:pic>
        <p:nvPicPr>
          <p:cNvPr id="10" name="Picture 9" descr="Logo&#10;&#10;Description automatically generated">
            <a:extLst>
              <a:ext uri="{FF2B5EF4-FFF2-40B4-BE49-F238E27FC236}">
                <a16:creationId xmlns:a16="http://schemas.microsoft.com/office/drawing/2014/main" id="{118E2372-7235-4276-944F-2E5D0B732827}"/>
              </a:ext>
            </a:extLst>
          </p:cNvPr>
          <p:cNvPicPr>
            <a:picLocks noChangeAspect="1"/>
          </p:cNvPicPr>
          <p:nvPr/>
        </p:nvPicPr>
        <p:blipFill>
          <a:blip r:embed="rId3"/>
          <a:stretch>
            <a:fillRect/>
          </a:stretch>
        </p:blipFill>
        <p:spPr>
          <a:xfrm>
            <a:off x="0" y="6310949"/>
            <a:ext cx="535607" cy="487744"/>
          </a:xfrm>
          <a:prstGeom prst="rect">
            <a:avLst/>
          </a:prstGeom>
        </p:spPr>
      </p:pic>
    </p:spTree>
    <p:extLst>
      <p:ext uri="{BB962C8B-B14F-4D97-AF65-F5344CB8AC3E}">
        <p14:creationId xmlns:p14="http://schemas.microsoft.com/office/powerpoint/2010/main" val="1923331524"/>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win32_fixed.potx" id="{E785A672-7C90-4494-8194-CA0AD3121E17}" vid="{FDBCB3E4-366A-4650-A7CF-CC6B13FF34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155</TotalTime>
  <Words>488</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Franklin Gothic Book</vt:lpstr>
      <vt:lpstr>Office Theme</vt:lpstr>
      <vt:lpstr>Karin Versen</vt:lpstr>
      <vt:lpstr>1st Grade Teacher</vt:lpstr>
      <vt:lpstr>WOW!!!!</vt:lpstr>
      <vt:lpstr>He is ready!!</vt:lpstr>
      <vt:lpstr>Please check out her Donors Choose Page.</vt:lpstr>
      <vt:lpstr>Comfortable, safe and engaged!</vt:lpstr>
      <vt:lpstr>What a great view and what great things Mrs. Versen is doing!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Karin Versen</dc:title>
  <dc:creator>Ms. Cee Jay</dc:creator>
  <cp:lastModifiedBy>Ms. Cee Jay</cp:lastModifiedBy>
  <cp:revision>4</cp:revision>
  <dcterms:created xsi:type="dcterms:W3CDTF">2022-02-11T15:42:15Z</dcterms:created>
  <dcterms:modified xsi:type="dcterms:W3CDTF">2022-02-18T19:02:14Z</dcterms:modified>
</cp:coreProperties>
</file>