
<file path=[Content_Types].xml><?xml version="1.0" encoding="utf-8"?>
<Types xmlns="http://schemas.openxmlformats.org/package/2006/content-types">
  <Default Extension="3gp" ContentType="video/3gpp"/>
  <Default Extension="jfif" ContentType="image/jpeg"/>
  <Default Extension="jpeg" ContentType="image/jpeg"/>
  <Default Extension="jp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handoutMasterIdLst>
    <p:handoutMasterId r:id="rId23"/>
  </p:handoutMasterIdLst>
  <p:sldIdLst>
    <p:sldId id="256" r:id="rId2"/>
    <p:sldId id="329" r:id="rId3"/>
    <p:sldId id="260" r:id="rId4"/>
    <p:sldId id="259" r:id="rId5"/>
    <p:sldId id="323" r:id="rId6"/>
    <p:sldId id="326" r:id="rId7"/>
    <p:sldId id="318" r:id="rId8"/>
    <p:sldId id="324" r:id="rId9"/>
    <p:sldId id="327" r:id="rId10"/>
    <p:sldId id="316" r:id="rId11"/>
    <p:sldId id="258" r:id="rId12"/>
    <p:sldId id="317" r:id="rId13"/>
    <p:sldId id="314" r:id="rId14"/>
    <p:sldId id="257" r:id="rId15"/>
    <p:sldId id="265" r:id="rId16"/>
    <p:sldId id="315" r:id="rId17"/>
    <p:sldId id="321" r:id="rId18"/>
    <p:sldId id="322" r:id="rId19"/>
    <p:sldId id="328" r:id="rId20"/>
    <p:sldId id="330" r:id="rId21"/>
  </p:sldIdLst>
  <p:sldSz cx="12192000" cy="6858000"/>
  <p:notesSz cx="7027863" cy="93138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272" autoAdjust="0"/>
    <p:restoredTop sz="92160" autoAdjust="0"/>
  </p:normalViewPr>
  <p:slideViewPr>
    <p:cSldViewPr snapToGrid="0">
      <p:cViewPr varScale="1">
        <p:scale>
          <a:sx n="90" d="100"/>
          <a:sy n="90" d="100"/>
        </p:scale>
        <p:origin x="324" y="90"/>
      </p:cViewPr>
      <p:guideLst>
        <p:guide pos="3840"/>
        <p:guide orient="horz" pos="2160"/>
      </p:guideLst>
    </p:cSldViewPr>
  </p:slideViewPr>
  <p:notesTextViewPr>
    <p:cViewPr>
      <p:scale>
        <a:sx n="1" d="1"/>
        <a:sy n="1" d="1"/>
      </p:scale>
      <p:origin x="0" y="0"/>
    </p:cViewPr>
  </p:notesTextViewPr>
  <p:notesViewPr>
    <p:cSldViewPr snapToGrid="0">
      <p:cViewPr varScale="1">
        <p:scale>
          <a:sx n="63" d="100"/>
          <a:sy n="63" d="100"/>
        </p:scale>
        <p:origin x="2838" y="1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32F1C4-CE23-4B17-8F24-BE6AC62B5DD2}" type="doc">
      <dgm:prSet loTypeId="urn:microsoft.com/office/officeart/2005/8/layout/chevron2" loCatId="process" qsTypeId="urn:microsoft.com/office/officeart/2005/8/quickstyle/simple2" qsCatId="simple" csTypeId="urn:microsoft.com/office/officeart/2005/8/colors/accent3_2" csCatId="accent3" phldr="1"/>
      <dgm:spPr/>
      <dgm:t>
        <a:bodyPr/>
        <a:lstStyle/>
        <a:p>
          <a:endParaRPr lang="en-US"/>
        </a:p>
      </dgm:t>
    </dgm:pt>
    <dgm:pt modelId="{75151AD3-56D0-4892-9CC3-0245E0F61F03}">
      <dgm:prSet phldrT="[Text]"/>
      <dgm:spPr/>
      <dgm:t>
        <a:bodyPr/>
        <a:lstStyle/>
        <a:p>
          <a:r>
            <a:rPr lang="en-US"/>
            <a:t>1</a:t>
          </a:r>
        </a:p>
      </dgm:t>
    </dgm:pt>
    <dgm:pt modelId="{251E6184-4BAA-4DDB-A10B-FABA4B4EC6AC}" type="parTrans" cxnId="{B3DE65D2-24BB-4268-AA0A-53ADA4D0C0D3}">
      <dgm:prSet/>
      <dgm:spPr/>
      <dgm:t>
        <a:bodyPr/>
        <a:lstStyle/>
        <a:p>
          <a:endParaRPr lang="en-US"/>
        </a:p>
      </dgm:t>
    </dgm:pt>
    <dgm:pt modelId="{8D6B5241-E3C8-447A-AED6-C9C8EC5B134E}" type="sibTrans" cxnId="{B3DE65D2-24BB-4268-AA0A-53ADA4D0C0D3}">
      <dgm:prSet/>
      <dgm:spPr/>
      <dgm:t>
        <a:bodyPr/>
        <a:lstStyle/>
        <a:p>
          <a:endParaRPr lang="en-US"/>
        </a:p>
      </dgm:t>
    </dgm:pt>
    <dgm:pt modelId="{C8B9AACC-6090-4E93-B112-FEF419B2C8C0}">
      <dgm:prSet phldrT="[Text]"/>
      <dgm:spPr/>
      <dgm:t>
        <a:bodyPr/>
        <a:lstStyle/>
        <a:p>
          <a:r>
            <a:rPr lang="en-US"/>
            <a:t>2</a:t>
          </a:r>
        </a:p>
      </dgm:t>
    </dgm:pt>
    <dgm:pt modelId="{A7E617ED-9935-4663-8F3F-C5929E3D596D}" type="parTrans" cxnId="{0839064A-C0A4-4793-98C9-AD59CECDA429}">
      <dgm:prSet/>
      <dgm:spPr/>
      <dgm:t>
        <a:bodyPr/>
        <a:lstStyle/>
        <a:p>
          <a:endParaRPr lang="en-US"/>
        </a:p>
      </dgm:t>
    </dgm:pt>
    <dgm:pt modelId="{189DEA9E-C25E-4034-8501-E0959F0E50DA}" type="sibTrans" cxnId="{0839064A-C0A4-4793-98C9-AD59CECDA429}">
      <dgm:prSet/>
      <dgm:spPr/>
      <dgm:t>
        <a:bodyPr/>
        <a:lstStyle/>
        <a:p>
          <a:endParaRPr lang="en-US"/>
        </a:p>
      </dgm:t>
    </dgm:pt>
    <dgm:pt modelId="{C5E6BC8D-1A4E-42C8-8E2C-7EC17FC2E1D1}">
      <dgm:prSet phldrT="[Text]"/>
      <dgm:spPr/>
      <dgm:t>
        <a:bodyPr/>
        <a:lstStyle/>
        <a:p>
          <a:r>
            <a:rPr lang="en-US"/>
            <a:t>3</a:t>
          </a:r>
        </a:p>
      </dgm:t>
    </dgm:pt>
    <dgm:pt modelId="{D540C9D5-0D0F-4ED0-A8C6-5122EF89E0B8}" type="parTrans" cxnId="{B8151A82-97B0-4A6B-96BC-6914694D949A}">
      <dgm:prSet/>
      <dgm:spPr/>
      <dgm:t>
        <a:bodyPr/>
        <a:lstStyle/>
        <a:p>
          <a:endParaRPr lang="en-US"/>
        </a:p>
      </dgm:t>
    </dgm:pt>
    <dgm:pt modelId="{3984F889-9155-4B34-8DCE-A8EECAF129A9}" type="sibTrans" cxnId="{B8151A82-97B0-4A6B-96BC-6914694D949A}">
      <dgm:prSet/>
      <dgm:spPr/>
      <dgm:t>
        <a:bodyPr/>
        <a:lstStyle/>
        <a:p>
          <a:endParaRPr lang="en-US"/>
        </a:p>
      </dgm:t>
    </dgm:pt>
    <dgm:pt modelId="{DD879645-BB58-407B-A47E-D1FA7C57DE19}">
      <dgm:prSet phldrT="[Text]" custT="1"/>
      <dgm:spPr/>
      <dgm:t>
        <a:bodyPr/>
        <a:lstStyle/>
        <a:p>
          <a:endParaRPr lang="en-US" sz="3200" dirty="0"/>
        </a:p>
      </dgm:t>
    </dgm:pt>
    <dgm:pt modelId="{DF9B7292-02E2-428F-9384-E2F91AD9145A}" type="parTrans" cxnId="{E0E559EE-F745-4296-9764-8F9C3499296E}">
      <dgm:prSet/>
      <dgm:spPr/>
      <dgm:t>
        <a:bodyPr/>
        <a:lstStyle/>
        <a:p>
          <a:endParaRPr lang="en-US"/>
        </a:p>
      </dgm:t>
    </dgm:pt>
    <dgm:pt modelId="{888118AD-0CFE-47C8-B0CF-5D705BEE4271}" type="sibTrans" cxnId="{E0E559EE-F745-4296-9764-8F9C3499296E}">
      <dgm:prSet/>
      <dgm:spPr/>
      <dgm:t>
        <a:bodyPr/>
        <a:lstStyle/>
        <a:p>
          <a:endParaRPr lang="en-US"/>
        </a:p>
      </dgm:t>
    </dgm:pt>
    <dgm:pt modelId="{C923180A-1F5E-4EDF-B1B4-BF296491DA39}">
      <dgm:prSet phldrT="[Text]"/>
      <dgm:spPr/>
      <dgm:t>
        <a:bodyPr/>
        <a:lstStyle/>
        <a:p>
          <a:endParaRPr lang="en-US" sz="1900"/>
        </a:p>
      </dgm:t>
    </dgm:pt>
    <dgm:pt modelId="{64CF54F0-ABE1-4118-8E0E-503764491476}" type="parTrans" cxnId="{BCE5DB3A-467D-498D-996F-34F511A90A5C}">
      <dgm:prSet/>
      <dgm:spPr/>
      <dgm:t>
        <a:bodyPr/>
        <a:lstStyle/>
        <a:p>
          <a:endParaRPr lang="en-US"/>
        </a:p>
      </dgm:t>
    </dgm:pt>
    <dgm:pt modelId="{EAFD4255-150B-483D-854A-FCFF3E1C3818}" type="sibTrans" cxnId="{BCE5DB3A-467D-498D-996F-34F511A90A5C}">
      <dgm:prSet/>
      <dgm:spPr/>
      <dgm:t>
        <a:bodyPr/>
        <a:lstStyle/>
        <a:p>
          <a:endParaRPr lang="en-US"/>
        </a:p>
      </dgm:t>
    </dgm:pt>
    <dgm:pt modelId="{09E2EDBB-FB3E-4B60-875C-23AF617F3985}">
      <dgm:prSet phldrT="[Text]"/>
      <dgm:spPr/>
      <dgm:t>
        <a:bodyPr/>
        <a:lstStyle/>
        <a:p>
          <a:endParaRPr lang="en-US" sz="1900" dirty="0"/>
        </a:p>
      </dgm:t>
    </dgm:pt>
    <dgm:pt modelId="{E5138E13-E922-4691-9380-87EA04CDF907}" type="parTrans" cxnId="{E4F42334-EB63-40DE-94BB-2D0F07F5D639}">
      <dgm:prSet/>
      <dgm:spPr/>
      <dgm:t>
        <a:bodyPr/>
        <a:lstStyle/>
        <a:p>
          <a:endParaRPr lang="en-US"/>
        </a:p>
      </dgm:t>
    </dgm:pt>
    <dgm:pt modelId="{12A8F3F2-3EA0-4A05-ADCA-5CBAB885E305}" type="sibTrans" cxnId="{E4F42334-EB63-40DE-94BB-2D0F07F5D639}">
      <dgm:prSet/>
      <dgm:spPr/>
      <dgm:t>
        <a:bodyPr/>
        <a:lstStyle/>
        <a:p>
          <a:endParaRPr lang="en-US"/>
        </a:p>
      </dgm:t>
    </dgm:pt>
    <dgm:pt modelId="{B921E154-2B69-49A5-82CD-FAF486A62F15}">
      <dgm:prSet custT="1"/>
      <dgm:spPr/>
      <dgm:t>
        <a:bodyPr/>
        <a:lstStyle/>
        <a:p>
          <a:r>
            <a:rPr lang="en-US" sz="2400" dirty="0"/>
            <a:t>What is safety to you? </a:t>
          </a:r>
        </a:p>
      </dgm:t>
    </dgm:pt>
    <dgm:pt modelId="{09ED3309-8E9B-48C0-83AD-D85880189439}" type="parTrans" cxnId="{D13F6EA5-5D19-4CE2-A744-8A942A4F6641}">
      <dgm:prSet/>
      <dgm:spPr/>
      <dgm:t>
        <a:bodyPr/>
        <a:lstStyle/>
        <a:p>
          <a:endParaRPr lang="en-US"/>
        </a:p>
      </dgm:t>
    </dgm:pt>
    <dgm:pt modelId="{E79D762B-8DD2-4354-A40D-E78DC8C71953}" type="sibTrans" cxnId="{D13F6EA5-5D19-4CE2-A744-8A942A4F6641}">
      <dgm:prSet/>
      <dgm:spPr/>
      <dgm:t>
        <a:bodyPr/>
        <a:lstStyle/>
        <a:p>
          <a:endParaRPr lang="en-US"/>
        </a:p>
      </dgm:t>
    </dgm:pt>
    <dgm:pt modelId="{2835C442-64B9-4E07-94C6-3CEE22CE411B}">
      <dgm:prSet custT="1"/>
      <dgm:spPr/>
      <dgm:t>
        <a:bodyPr/>
        <a:lstStyle/>
        <a:p>
          <a:r>
            <a:rPr lang="en-US" sz="2400" dirty="0"/>
            <a:t>How can you help your coworkers be safe</a:t>
          </a:r>
          <a:r>
            <a:rPr lang="en-US" sz="1900" dirty="0"/>
            <a:t>? </a:t>
          </a:r>
        </a:p>
      </dgm:t>
    </dgm:pt>
    <dgm:pt modelId="{032F3E12-7DA3-48BC-AF94-75CF62B01298}" type="parTrans" cxnId="{9522F599-D114-41D4-81D3-0B406D246913}">
      <dgm:prSet/>
      <dgm:spPr/>
      <dgm:t>
        <a:bodyPr/>
        <a:lstStyle/>
        <a:p>
          <a:endParaRPr lang="en-US"/>
        </a:p>
      </dgm:t>
    </dgm:pt>
    <dgm:pt modelId="{EDE898A7-C31C-4D14-96DC-6A1B5FDCAB66}" type="sibTrans" cxnId="{9522F599-D114-41D4-81D3-0B406D246913}">
      <dgm:prSet/>
      <dgm:spPr/>
      <dgm:t>
        <a:bodyPr/>
        <a:lstStyle/>
        <a:p>
          <a:endParaRPr lang="en-US"/>
        </a:p>
      </dgm:t>
    </dgm:pt>
    <dgm:pt modelId="{DD256C96-31CE-451C-B87D-660949B616EA}">
      <dgm:prSet custT="1"/>
      <dgm:spPr/>
      <dgm:t>
        <a:bodyPr/>
        <a:lstStyle/>
        <a:p>
          <a:r>
            <a:rPr lang="en-US" sz="2400" dirty="0"/>
            <a:t>What can you do to make sure students are safe?</a:t>
          </a:r>
        </a:p>
      </dgm:t>
    </dgm:pt>
    <dgm:pt modelId="{2B5EF033-789C-4906-8579-43722999862D}" type="parTrans" cxnId="{BDD61001-FCA5-40E9-9869-52A8095BED75}">
      <dgm:prSet/>
      <dgm:spPr/>
      <dgm:t>
        <a:bodyPr/>
        <a:lstStyle/>
        <a:p>
          <a:endParaRPr lang="en-US"/>
        </a:p>
      </dgm:t>
    </dgm:pt>
    <dgm:pt modelId="{01F58A83-B955-4F08-8C9D-F7ADD5A3A4F4}" type="sibTrans" cxnId="{BDD61001-FCA5-40E9-9869-52A8095BED75}">
      <dgm:prSet/>
      <dgm:spPr/>
      <dgm:t>
        <a:bodyPr/>
        <a:lstStyle/>
        <a:p>
          <a:endParaRPr lang="en-US"/>
        </a:p>
      </dgm:t>
    </dgm:pt>
    <dgm:pt modelId="{B9AD9D64-479A-487C-B3DE-626876D036B5}" type="pres">
      <dgm:prSet presAssocID="{C032F1C4-CE23-4B17-8F24-BE6AC62B5DD2}" presName="linearFlow" presStyleCnt="0">
        <dgm:presLayoutVars>
          <dgm:dir/>
          <dgm:animLvl val="lvl"/>
          <dgm:resizeHandles val="exact"/>
        </dgm:presLayoutVars>
      </dgm:prSet>
      <dgm:spPr/>
    </dgm:pt>
    <dgm:pt modelId="{7385291F-AA09-4324-BBC7-5FDF825A977B}" type="pres">
      <dgm:prSet presAssocID="{75151AD3-56D0-4892-9CC3-0245E0F61F03}" presName="composite" presStyleCnt="0"/>
      <dgm:spPr/>
    </dgm:pt>
    <dgm:pt modelId="{0EF19A57-AE01-43DD-A0C1-9259571F9C4E}" type="pres">
      <dgm:prSet presAssocID="{75151AD3-56D0-4892-9CC3-0245E0F61F03}" presName="parentText" presStyleLbl="alignNode1" presStyleIdx="0" presStyleCnt="3">
        <dgm:presLayoutVars>
          <dgm:chMax val="1"/>
          <dgm:bulletEnabled val="1"/>
        </dgm:presLayoutVars>
      </dgm:prSet>
      <dgm:spPr/>
    </dgm:pt>
    <dgm:pt modelId="{52881446-9624-4C89-A895-690B0B7EA073}" type="pres">
      <dgm:prSet presAssocID="{75151AD3-56D0-4892-9CC3-0245E0F61F03}" presName="descendantText" presStyleLbl="alignAcc1" presStyleIdx="0" presStyleCnt="3" custScaleY="100000" custLinFactNeighborX="-31" custLinFactNeighborY="-1569">
        <dgm:presLayoutVars>
          <dgm:bulletEnabled val="1"/>
        </dgm:presLayoutVars>
      </dgm:prSet>
      <dgm:spPr/>
    </dgm:pt>
    <dgm:pt modelId="{31702EFA-4EA8-4E13-A671-215712AD4394}" type="pres">
      <dgm:prSet presAssocID="{8D6B5241-E3C8-447A-AED6-C9C8EC5B134E}" presName="sp" presStyleCnt="0"/>
      <dgm:spPr/>
    </dgm:pt>
    <dgm:pt modelId="{B71C98CB-8D04-4563-BA05-DC8BD6488C89}" type="pres">
      <dgm:prSet presAssocID="{C8B9AACC-6090-4E93-B112-FEF419B2C8C0}" presName="composite" presStyleCnt="0"/>
      <dgm:spPr/>
    </dgm:pt>
    <dgm:pt modelId="{764A5259-1A8C-41D1-98F9-B91BA34A680E}" type="pres">
      <dgm:prSet presAssocID="{C8B9AACC-6090-4E93-B112-FEF419B2C8C0}" presName="parentText" presStyleLbl="alignNode1" presStyleIdx="1" presStyleCnt="3">
        <dgm:presLayoutVars>
          <dgm:chMax val="1"/>
          <dgm:bulletEnabled val="1"/>
        </dgm:presLayoutVars>
      </dgm:prSet>
      <dgm:spPr/>
    </dgm:pt>
    <dgm:pt modelId="{26FBEDE6-0755-4482-9DF7-E1CF0513BD68}" type="pres">
      <dgm:prSet presAssocID="{C8B9AACC-6090-4E93-B112-FEF419B2C8C0}" presName="descendantText" presStyleLbl="alignAcc1" presStyleIdx="1" presStyleCnt="3">
        <dgm:presLayoutVars>
          <dgm:bulletEnabled val="1"/>
        </dgm:presLayoutVars>
      </dgm:prSet>
      <dgm:spPr/>
    </dgm:pt>
    <dgm:pt modelId="{9EC6FFAA-2FBB-494D-AC6A-B16E0A2C15D7}" type="pres">
      <dgm:prSet presAssocID="{189DEA9E-C25E-4034-8501-E0959F0E50DA}" presName="sp" presStyleCnt="0"/>
      <dgm:spPr/>
    </dgm:pt>
    <dgm:pt modelId="{2051C114-A862-473E-A32B-381937A8F44A}" type="pres">
      <dgm:prSet presAssocID="{C5E6BC8D-1A4E-42C8-8E2C-7EC17FC2E1D1}" presName="composite" presStyleCnt="0"/>
      <dgm:spPr/>
    </dgm:pt>
    <dgm:pt modelId="{9883BB31-7E68-4514-9938-946E231D00A0}" type="pres">
      <dgm:prSet presAssocID="{C5E6BC8D-1A4E-42C8-8E2C-7EC17FC2E1D1}" presName="parentText" presStyleLbl="alignNode1" presStyleIdx="2" presStyleCnt="3">
        <dgm:presLayoutVars>
          <dgm:chMax val="1"/>
          <dgm:bulletEnabled val="1"/>
        </dgm:presLayoutVars>
      </dgm:prSet>
      <dgm:spPr/>
    </dgm:pt>
    <dgm:pt modelId="{2CEF9822-03DC-41CB-8BA0-118D39F31973}" type="pres">
      <dgm:prSet presAssocID="{C5E6BC8D-1A4E-42C8-8E2C-7EC17FC2E1D1}" presName="descendantText" presStyleLbl="alignAcc1" presStyleIdx="2" presStyleCnt="3">
        <dgm:presLayoutVars>
          <dgm:bulletEnabled val="1"/>
        </dgm:presLayoutVars>
      </dgm:prSet>
      <dgm:spPr/>
    </dgm:pt>
  </dgm:ptLst>
  <dgm:cxnLst>
    <dgm:cxn modelId="{BDD61001-FCA5-40E9-9869-52A8095BED75}" srcId="{C5E6BC8D-1A4E-42C8-8E2C-7EC17FC2E1D1}" destId="{DD256C96-31CE-451C-B87D-660949B616EA}" srcOrd="1" destOrd="0" parTransId="{2B5EF033-789C-4906-8579-43722999862D}" sibTransId="{01F58A83-B955-4F08-8C9D-F7ADD5A3A4F4}"/>
    <dgm:cxn modelId="{97778810-822D-4D80-B246-BCB6B467F5EC}" type="presOf" srcId="{75151AD3-56D0-4892-9CC3-0245E0F61F03}" destId="{0EF19A57-AE01-43DD-A0C1-9259571F9C4E}" srcOrd="0" destOrd="0" presId="urn:microsoft.com/office/officeart/2005/8/layout/chevron2"/>
    <dgm:cxn modelId="{E4F42334-EB63-40DE-94BB-2D0F07F5D639}" srcId="{C5E6BC8D-1A4E-42C8-8E2C-7EC17FC2E1D1}" destId="{09E2EDBB-FB3E-4B60-875C-23AF617F3985}" srcOrd="0" destOrd="0" parTransId="{E5138E13-E922-4691-9380-87EA04CDF907}" sibTransId="{12A8F3F2-3EA0-4A05-ADCA-5CBAB885E305}"/>
    <dgm:cxn modelId="{F0B1FD38-E8FD-48A5-B167-74E2073680B1}" type="presOf" srcId="{C923180A-1F5E-4EDF-B1B4-BF296491DA39}" destId="{26FBEDE6-0755-4482-9DF7-E1CF0513BD68}" srcOrd="0" destOrd="0" presId="urn:microsoft.com/office/officeart/2005/8/layout/chevron2"/>
    <dgm:cxn modelId="{BCE5DB3A-467D-498D-996F-34F511A90A5C}" srcId="{C8B9AACC-6090-4E93-B112-FEF419B2C8C0}" destId="{C923180A-1F5E-4EDF-B1B4-BF296491DA39}" srcOrd="0" destOrd="0" parTransId="{64CF54F0-ABE1-4118-8E0E-503764491476}" sibTransId="{EAFD4255-150B-483D-854A-FCFF3E1C3818}"/>
    <dgm:cxn modelId="{5CF4D13E-0A93-4B08-880C-2F7EF655AD1A}" type="presOf" srcId="{DD256C96-31CE-451C-B87D-660949B616EA}" destId="{2CEF9822-03DC-41CB-8BA0-118D39F31973}" srcOrd="0" destOrd="1" presId="urn:microsoft.com/office/officeart/2005/8/layout/chevron2"/>
    <dgm:cxn modelId="{0839064A-C0A4-4793-98C9-AD59CECDA429}" srcId="{C032F1C4-CE23-4B17-8F24-BE6AC62B5DD2}" destId="{C8B9AACC-6090-4E93-B112-FEF419B2C8C0}" srcOrd="1" destOrd="0" parTransId="{A7E617ED-9935-4663-8F3F-C5929E3D596D}" sibTransId="{189DEA9E-C25E-4034-8501-E0959F0E50DA}"/>
    <dgm:cxn modelId="{B8151A82-97B0-4A6B-96BC-6914694D949A}" srcId="{C032F1C4-CE23-4B17-8F24-BE6AC62B5DD2}" destId="{C5E6BC8D-1A4E-42C8-8E2C-7EC17FC2E1D1}" srcOrd="2" destOrd="0" parTransId="{D540C9D5-0D0F-4ED0-A8C6-5122EF89E0B8}" sibTransId="{3984F889-9155-4B34-8DCE-A8EECAF129A9}"/>
    <dgm:cxn modelId="{456FA488-DF83-4747-84C8-CB7EF953A94B}" type="presOf" srcId="{C8B9AACC-6090-4E93-B112-FEF419B2C8C0}" destId="{764A5259-1A8C-41D1-98F9-B91BA34A680E}" srcOrd="0" destOrd="0" presId="urn:microsoft.com/office/officeart/2005/8/layout/chevron2"/>
    <dgm:cxn modelId="{E79A2D8A-2464-4C47-A465-0A3290ACB4B4}" type="presOf" srcId="{C5E6BC8D-1A4E-42C8-8E2C-7EC17FC2E1D1}" destId="{9883BB31-7E68-4514-9938-946E231D00A0}" srcOrd="0" destOrd="0" presId="urn:microsoft.com/office/officeart/2005/8/layout/chevron2"/>
    <dgm:cxn modelId="{9522F599-D114-41D4-81D3-0B406D246913}" srcId="{C8B9AACC-6090-4E93-B112-FEF419B2C8C0}" destId="{2835C442-64B9-4E07-94C6-3CEE22CE411B}" srcOrd="1" destOrd="0" parTransId="{032F3E12-7DA3-48BC-AF94-75CF62B01298}" sibTransId="{EDE898A7-C31C-4D14-96DC-6A1B5FDCAB66}"/>
    <dgm:cxn modelId="{D13F6EA5-5D19-4CE2-A744-8A942A4F6641}" srcId="{75151AD3-56D0-4892-9CC3-0245E0F61F03}" destId="{B921E154-2B69-49A5-82CD-FAF486A62F15}" srcOrd="1" destOrd="0" parTransId="{09ED3309-8E9B-48C0-83AD-D85880189439}" sibTransId="{E79D762B-8DD2-4354-A40D-E78DC8C71953}"/>
    <dgm:cxn modelId="{DB0400C6-9990-4B3B-90B3-FC1E3B1CD315}" type="presOf" srcId="{09E2EDBB-FB3E-4B60-875C-23AF617F3985}" destId="{2CEF9822-03DC-41CB-8BA0-118D39F31973}" srcOrd="0" destOrd="0" presId="urn:microsoft.com/office/officeart/2005/8/layout/chevron2"/>
    <dgm:cxn modelId="{B3DE65D2-24BB-4268-AA0A-53ADA4D0C0D3}" srcId="{C032F1C4-CE23-4B17-8F24-BE6AC62B5DD2}" destId="{75151AD3-56D0-4892-9CC3-0245E0F61F03}" srcOrd="0" destOrd="0" parTransId="{251E6184-4BAA-4DDB-A10B-FABA4B4EC6AC}" sibTransId="{8D6B5241-E3C8-447A-AED6-C9C8EC5B134E}"/>
    <dgm:cxn modelId="{E3B91BDC-6232-4C76-B2A4-ED892C010F38}" type="presOf" srcId="{C032F1C4-CE23-4B17-8F24-BE6AC62B5DD2}" destId="{B9AD9D64-479A-487C-B3DE-626876D036B5}" srcOrd="0" destOrd="0" presId="urn:microsoft.com/office/officeart/2005/8/layout/chevron2"/>
    <dgm:cxn modelId="{D98908E0-DE02-4201-9390-949DB6794C1B}" type="presOf" srcId="{2835C442-64B9-4E07-94C6-3CEE22CE411B}" destId="{26FBEDE6-0755-4482-9DF7-E1CF0513BD68}" srcOrd="0" destOrd="1" presId="urn:microsoft.com/office/officeart/2005/8/layout/chevron2"/>
    <dgm:cxn modelId="{E0E559EE-F745-4296-9764-8F9C3499296E}" srcId="{75151AD3-56D0-4892-9CC3-0245E0F61F03}" destId="{DD879645-BB58-407B-A47E-D1FA7C57DE19}" srcOrd="0" destOrd="0" parTransId="{DF9B7292-02E2-428F-9384-E2F91AD9145A}" sibTransId="{888118AD-0CFE-47C8-B0CF-5D705BEE4271}"/>
    <dgm:cxn modelId="{BE39FAF1-AA4C-4679-8744-5674EFFF7E0F}" type="presOf" srcId="{B921E154-2B69-49A5-82CD-FAF486A62F15}" destId="{52881446-9624-4C89-A895-690B0B7EA073}" srcOrd="0" destOrd="1" presId="urn:microsoft.com/office/officeart/2005/8/layout/chevron2"/>
    <dgm:cxn modelId="{0371E6F7-7C61-48B7-A8D5-9A10F178BB89}" type="presOf" srcId="{DD879645-BB58-407B-A47E-D1FA7C57DE19}" destId="{52881446-9624-4C89-A895-690B0B7EA073}" srcOrd="0" destOrd="0" presId="urn:microsoft.com/office/officeart/2005/8/layout/chevron2"/>
    <dgm:cxn modelId="{54427177-4D3C-41BD-B012-DC0D046242AD}" type="presParOf" srcId="{B9AD9D64-479A-487C-B3DE-626876D036B5}" destId="{7385291F-AA09-4324-BBC7-5FDF825A977B}" srcOrd="0" destOrd="0" presId="urn:microsoft.com/office/officeart/2005/8/layout/chevron2"/>
    <dgm:cxn modelId="{253E3BD7-6103-4181-A0ED-2B5D7B0AC8C8}" type="presParOf" srcId="{7385291F-AA09-4324-BBC7-5FDF825A977B}" destId="{0EF19A57-AE01-43DD-A0C1-9259571F9C4E}" srcOrd="0" destOrd="0" presId="urn:microsoft.com/office/officeart/2005/8/layout/chevron2"/>
    <dgm:cxn modelId="{EBE14772-88AC-4ED3-8517-02FD1ED26D22}" type="presParOf" srcId="{7385291F-AA09-4324-BBC7-5FDF825A977B}" destId="{52881446-9624-4C89-A895-690B0B7EA073}" srcOrd="1" destOrd="0" presId="urn:microsoft.com/office/officeart/2005/8/layout/chevron2"/>
    <dgm:cxn modelId="{AC0E86A5-7939-43CF-9C63-52979F28FF9E}" type="presParOf" srcId="{B9AD9D64-479A-487C-B3DE-626876D036B5}" destId="{31702EFA-4EA8-4E13-A671-215712AD4394}" srcOrd="1" destOrd="0" presId="urn:microsoft.com/office/officeart/2005/8/layout/chevron2"/>
    <dgm:cxn modelId="{3A2B3777-4342-48BD-BD11-4970BB4437FD}" type="presParOf" srcId="{B9AD9D64-479A-487C-B3DE-626876D036B5}" destId="{B71C98CB-8D04-4563-BA05-DC8BD6488C89}" srcOrd="2" destOrd="0" presId="urn:microsoft.com/office/officeart/2005/8/layout/chevron2"/>
    <dgm:cxn modelId="{40A94B7C-6715-4061-8933-707466F7CB20}" type="presParOf" srcId="{B71C98CB-8D04-4563-BA05-DC8BD6488C89}" destId="{764A5259-1A8C-41D1-98F9-B91BA34A680E}" srcOrd="0" destOrd="0" presId="urn:microsoft.com/office/officeart/2005/8/layout/chevron2"/>
    <dgm:cxn modelId="{6306B534-384E-4A7E-B43D-EEC1B95B5DFA}" type="presParOf" srcId="{B71C98CB-8D04-4563-BA05-DC8BD6488C89}" destId="{26FBEDE6-0755-4482-9DF7-E1CF0513BD68}" srcOrd="1" destOrd="0" presId="urn:microsoft.com/office/officeart/2005/8/layout/chevron2"/>
    <dgm:cxn modelId="{285F44E6-1E63-4158-9358-872C7844A0BE}" type="presParOf" srcId="{B9AD9D64-479A-487C-B3DE-626876D036B5}" destId="{9EC6FFAA-2FBB-494D-AC6A-B16E0A2C15D7}" srcOrd="3" destOrd="0" presId="urn:microsoft.com/office/officeart/2005/8/layout/chevron2"/>
    <dgm:cxn modelId="{728F6E64-289B-415C-9DFB-DB885B89F5AD}" type="presParOf" srcId="{B9AD9D64-479A-487C-B3DE-626876D036B5}" destId="{2051C114-A862-473E-A32B-381937A8F44A}" srcOrd="4" destOrd="0" presId="urn:microsoft.com/office/officeart/2005/8/layout/chevron2"/>
    <dgm:cxn modelId="{064D835A-EA66-460F-AE40-B8A8B9B24480}" type="presParOf" srcId="{2051C114-A862-473E-A32B-381937A8F44A}" destId="{9883BB31-7E68-4514-9938-946E231D00A0}" srcOrd="0" destOrd="0" presId="urn:microsoft.com/office/officeart/2005/8/layout/chevron2"/>
    <dgm:cxn modelId="{E3B77607-9E41-48EA-8E94-03B1B3A2E340}" type="presParOf" srcId="{2051C114-A862-473E-A32B-381937A8F44A}" destId="{2CEF9822-03DC-41CB-8BA0-118D39F31973}"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F19A57-AE01-43DD-A0C1-9259571F9C4E}">
      <dsp:nvSpPr>
        <dsp:cNvPr id="0" name=""/>
        <dsp:cNvSpPr/>
      </dsp:nvSpPr>
      <dsp:spPr>
        <a:xfrm rot="5400000">
          <a:off x="-229598" y="231664"/>
          <a:ext cx="1530659" cy="1071461"/>
        </a:xfrm>
        <a:prstGeom prst="chevron">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US" sz="3000" kern="1200"/>
            <a:t>1</a:t>
          </a:r>
        </a:p>
      </dsp:txBody>
      <dsp:txXfrm rot="-5400000">
        <a:off x="2" y="537796"/>
        <a:ext cx="1071461" cy="459198"/>
      </dsp:txXfrm>
    </dsp:sp>
    <dsp:sp modelId="{52881446-9624-4C89-A895-690B0B7EA073}">
      <dsp:nvSpPr>
        <dsp:cNvPr id="0" name=""/>
        <dsp:cNvSpPr/>
      </dsp:nvSpPr>
      <dsp:spPr>
        <a:xfrm rot="5400000">
          <a:off x="3201475" y="-2131644"/>
          <a:ext cx="994928" cy="5258217"/>
        </a:xfrm>
        <a:prstGeom prst="round2Same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Char char="•"/>
          </a:pPr>
          <a:endParaRPr lang="en-US" sz="3200" kern="1200" dirty="0"/>
        </a:p>
        <a:p>
          <a:pPr marL="228600" lvl="1" indent="-228600" algn="l" defTabSz="1066800">
            <a:lnSpc>
              <a:spcPct val="90000"/>
            </a:lnSpc>
            <a:spcBef>
              <a:spcPct val="0"/>
            </a:spcBef>
            <a:spcAft>
              <a:spcPct val="15000"/>
            </a:spcAft>
            <a:buChar char="•"/>
          </a:pPr>
          <a:r>
            <a:rPr lang="en-US" sz="2400" kern="1200" dirty="0"/>
            <a:t>What is safety to you? </a:t>
          </a:r>
        </a:p>
      </dsp:txBody>
      <dsp:txXfrm rot="-5400000">
        <a:off x="1069831" y="48568"/>
        <a:ext cx="5209649" cy="897792"/>
      </dsp:txXfrm>
    </dsp:sp>
    <dsp:sp modelId="{764A5259-1A8C-41D1-98F9-B91BA34A680E}">
      <dsp:nvSpPr>
        <dsp:cNvPr id="0" name=""/>
        <dsp:cNvSpPr/>
      </dsp:nvSpPr>
      <dsp:spPr>
        <a:xfrm rot="5400000">
          <a:off x="-229598" y="1567389"/>
          <a:ext cx="1530659" cy="1071461"/>
        </a:xfrm>
        <a:prstGeom prst="chevron">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US" sz="3000" kern="1200"/>
            <a:t>2</a:t>
          </a:r>
        </a:p>
      </dsp:txBody>
      <dsp:txXfrm rot="-5400000">
        <a:off x="2" y="1873521"/>
        <a:ext cx="1071461" cy="459198"/>
      </dsp:txXfrm>
    </dsp:sp>
    <dsp:sp modelId="{26FBEDE6-0755-4482-9DF7-E1CF0513BD68}">
      <dsp:nvSpPr>
        <dsp:cNvPr id="0" name=""/>
        <dsp:cNvSpPr/>
      </dsp:nvSpPr>
      <dsp:spPr>
        <a:xfrm rot="5400000">
          <a:off x="3203105" y="-793854"/>
          <a:ext cx="994928" cy="5258217"/>
        </a:xfrm>
        <a:prstGeom prst="round2Same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171450" lvl="1" indent="-171450" algn="l" defTabSz="844550">
            <a:lnSpc>
              <a:spcPct val="90000"/>
            </a:lnSpc>
            <a:spcBef>
              <a:spcPct val="0"/>
            </a:spcBef>
            <a:spcAft>
              <a:spcPct val="15000"/>
            </a:spcAft>
            <a:buChar char="•"/>
          </a:pPr>
          <a:endParaRPr lang="en-US" sz="1900" kern="1200"/>
        </a:p>
        <a:p>
          <a:pPr marL="228600" lvl="1" indent="-228600" algn="l" defTabSz="1066800">
            <a:lnSpc>
              <a:spcPct val="90000"/>
            </a:lnSpc>
            <a:spcBef>
              <a:spcPct val="0"/>
            </a:spcBef>
            <a:spcAft>
              <a:spcPct val="15000"/>
            </a:spcAft>
            <a:buChar char="•"/>
          </a:pPr>
          <a:r>
            <a:rPr lang="en-US" sz="2400" kern="1200" dirty="0"/>
            <a:t>How can you help your coworkers be safe</a:t>
          </a:r>
          <a:r>
            <a:rPr lang="en-US" sz="1900" kern="1200" dirty="0"/>
            <a:t>? </a:t>
          </a:r>
        </a:p>
      </dsp:txBody>
      <dsp:txXfrm rot="-5400000">
        <a:off x="1071461" y="1386358"/>
        <a:ext cx="5209649" cy="897792"/>
      </dsp:txXfrm>
    </dsp:sp>
    <dsp:sp modelId="{9883BB31-7E68-4514-9938-946E231D00A0}">
      <dsp:nvSpPr>
        <dsp:cNvPr id="0" name=""/>
        <dsp:cNvSpPr/>
      </dsp:nvSpPr>
      <dsp:spPr>
        <a:xfrm rot="5400000">
          <a:off x="-229598" y="2903113"/>
          <a:ext cx="1530659" cy="1071461"/>
        </a:xfrm>
        <a:prstGeom prst="chevron">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1333500">
            <a:lnSpc>
              <a:spcPct val="90000"/>
            </a:lnSpc>
            <a:spcBef>
              <a:spcPct val="0"/>
            </a:spcBef>
            <a:spcAft>
              <a:spcPct val="35000"/>
            </a:spcAft>
            <a:buNone/>
          </a:pPr>
          <a:r>
            <a:rPr lang="en-US" sz="3000" kern="1200"/>
            <a:t>3</a:t>
          </a:r>
        </a:p>
      </dsp:txBody>
      <dsp:txXfrm rot="-5400000">
        <a:off x="2" y="3209245"/>
        <a:ext cx="1071461" cy="459198"/>
      </dsp:txXfrm>
    </dsp:sp>
    <dsp:sp modelId="{2CEF9822-03DC-41CB-8BA0-118D39F31973}">
      <dsp:nvSpPr>
        <dsp:cNvPr id="0" name=""/>
        <dsp:cNvSpPr/>
      </dsp:nvSpPr>
      <dsp:spPr>
        <a:xfrm rot="5400000">
          <a:off x="3203105" y="541870"/>
          <a:ext cx="994928" cy="5258217"/>
        </a:xfrm>
        <a:prstGeom prst="round2Same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0688" tIns="15240" rIns="15240" bIns="15240" numCol="1" spcCol="1270" anchor="ctr" anchorCtr="0">
          <a:noAutofit/>
        </a:bodyPr>
        <a:lstStyle/>
        <a:p>
          <a:pPr marL="171450" lvl="1" indent="-171450" algn="l" defTabSz="844550">
            <a:lnSpc>
              <a:spcPct val="90000"/>
            </a:lnSpc>
            <a:spcBef>
              <a:spcPct val="0"/>
            </a:spcBef>
            <a:spcAft>
              <a:spcPct val="15000"/>
            </a:spcAft>
            <a:buChar char="•"/>
          </a:pPr>
          <a:endParaRPr lang="en-US" sz="1900" kern="1200" dirty="0"/>
        </a:p>
        <a:p>
          <a:pPr marL="228600" lvl="1" indent="-228600" algn="l" defTabSz="1066800">
            <a:lnSpc>
              <a:spcPct val="90000"/>
            </a:lnSpc>
            <a:spcBef>
              <a:spcPct val="0"/>
            </a:spcBef>
            <a:spcAft>
              <a:spcPct val="15000"/>
            </a:spcAft>
            <a:buChar char="•"/>
          </a:pPr>
          <a:r>
            <a:rPr lang="en-US" sz="2400" kern="1200" dirty="0"/>
            <a:t>What can you do to make sure students are safe?</a:t>
          </a:r>
        </a:p>
      </dsp:txBody>
      <dsp:txXfrm rot="-5400000">
        <a:off x="1071461" y="2722082"/>
        <a:ext cx="5209649" cy="897792"/>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5407" cy="467311"/>
          </a:xfrm>
          <a:prstGeom prst="rect">
            <a:avLst/>
          </a:prstGeom>
        </p:spPr>
        <p:txBody>
          <a:bodyPr vert="horz" lIns="93379" tIns="46689" rIns="93379" bIns="46689" rtlCol="0"/>
          <a:lstStyle>
            <a:lvl1pPr algn="l">
              <a:defRPr sz="1200"/>
            </a:lvl1pPr>
          </a:lstStyle>
          <a:p>
            <a:endParaRPr/>
          </a:p>
        </p:txBody>
      </p:sp>
      <p:sp>
        <p:nvSpPr>
          <p:cNvPr id="3" name="Date Placeholder 2"/>
          <p:cNvSpPr>
            <a:spLocks noGrp="1"/>
          </p:cNvSpPr>
          <p:nvPr>
            <p:ph type="dt" sz="quarter" idx="1"/>
          </p:nvPr>
        </p:nvSpPr>
        <p:spPr>
          <a:xfrm>
            <a:off x="3980830" y="0"/>
            <a:ext cx="3045407" cy="467311"/>
          </a:xfrm>
          <a:prstGeom prst="rect">
            <a:avLst/>
          </a:prstGeom>
        </p:spPr>
        <p:txBody>
          <a:bodyPr vert="horz" lIns="93379" tIns="46689" rIns="93379" bIns="46689" rtlCol="0"/>
          <a:lstStyle>
            <a:lvl1pPr algn="r">
              <a:defRPr sz="1200"/>
            </a:lvl1pPr>
          </a:lstStyle>
          <a:p>
            <a:fld id="{34475077-A074-4E8C-B45E-964494945228}" type="datetimeFigureOut">
              <a:rPr lang="en-US"/>
              <a:t>8/19/2021</a:t>
            </a:fld>
            <a:endParaRPr/>
          </a:p>
        </p:txBody>
      </p:sp>
      <p:sp>
        <p:nvSpPr>
          <p:cNvPr id="4" name="Footer Placeholder 3"/>
          <p:cNvSpPr>
            <a:spLocks noGrp="1"/>
          </p:cNvSpPr>
          <p:nvPr>
            <p:ph type="ftr" sz="quarter" idx="2"/>
          </p:nvPr>
        </p:nvSpPr>
        <p:spPr>
          <a:xfrm>
            <a:off x="0" y="8846554"/>
            <a:ext cx="3045407" cy="467310"/>
          </a:xfrm>
          <a:prstGeom prst="rect">
            <a:avLst/>
          </a:prstGeom>
        </p:spPr>
        <p:txBody>
          <a:bodyPr vert="horz" lIns="93379" tIns="46689" rIns="93379" bIns="46689" rtlCol="0" anchor="b"/>
          <a:lstStyle>
            <a:lvl1pPr algn="l">
              <a:defRPr sz="1200"/>
            </a:lvl1pPr>
          </a:lstStyle>
          <a:p>
            <a:endParaRPr/>
          </a:p>
        </p:txBody>
      </p:sp>
      <p:sp>
        <p:nvSpPr>
          <p:cNvPr id="5" name="Slide Number Placeholder 4"/>
          <p:cNvSpPr>
            <a:spLocks noGrp="1"/>
          </p:cNvSpPr>
          <p:nvPr>
            <p:ph type="sldNum" sz="quarter" idx="3"/>
          </p:nvPr>
        </p:nvSpPr>
        <p:spPr>
          <a:xfrm>
            <a:off x="3980830" y="8846554"/>
            <a:ext cx="3045407" cy="467310"/>
          </a:xfrm>
          <a:prstGeom prst="rect">
            <a:avLst/>
          </a:prstGeom>
        </p:spPr>
        <p:txBody>
          <a:bodyPr vert="horz" lIns="93379" tIns="46689" rIns="93379" bIns="46689" rtlCol="0" anchor="b"/>
          <a:lstStyle>
            <a:lvl1pPr algn="r">
              <a:defRPr sz="1200"/>
            </a:lvl1pPr>
          </a:lstStyle>
          <a:p>
            <a:fld id="{5DE4C80B-8910-445E-8D30-7A590951118B}" type="slidenum">
              <a:rPr/>
              <a:t>‹#›</a:t>
            </a:fld>
            <a:endParaRPr/>
          </a:p>
        </p:txBody>
      </p:sp>
    </p:spTree>
    <p:extLst>
      <p:ext uri="{BB962C8B-B14F-4D97-AF65-F5344CB8AC3E}">
        <p14:creationId xmlns:p14="http://schemas.microsoft.com/office/powerpoint/2010/main" val="16212540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5407" cy="467311"/>
          </a:xfrm>
          <a:prstGeom prst="rect">
            <a:avLst/>
          </a:prstGeom>
        </p:spPr>
        <p:txBody>
          <a:bodyPr vert="horz" lIns="93379" tIns="46689" rIns="93379" bIns="46689" rtlCol="0"/>
          <a:lstStyle>
            <a:lvl1pPr algn="l">
              <a:defRPr sz="1200"/>
            </a:lvl1pPr>
          </a:lstStyle>
          <a:p>
            <a:endParaRPr/>
          </a:p>
        </p:txBody>
      </p:sp>
      <p:sp>
        <p:nvSpPr>
          <p:cNvPr id="3" name="Date Placeholder 2"/>
          <p:cNvSpPr>
            <a:spLocks noGrp="1"/>
          </p:cNvSpPr>
          <p:nvPr>
            <p:ph type="dt" idx="1"/>
          </p:nvPr>
        </p:nvSpPr>
        <p:spPr>
          <a:xfrm>
            <a:off x="3980830" y="0"/>
            <a:ext cx="3045407" cy="467311"/>
          </a:xfrm>
          <a:prstGeom prst="rect">
            <a:avLst/>
          </a:prstGeom>
        </p:spPr>
        <p:txBody>
          <a:bodyPr vert="horz" lIns="93379" tIns="46689" rIns="93379" bIns="46689" rtlCol="0"/>
          <a:lstStyle>
            <a:lvl1pPr algn="r">
              <a:defRPr sz="1200"/>
            </a:lvl1pPr>
          </a:lstStyle>
          <a:p>
            <a:fld id="{6A2B48A4-4B96-49F4-8C25-4C9D06114B2C}" type="datetimeFigureOut">
              <a:rPr lang="en-US"/>
              <a:t>8/19/2021</a:t>
            </a:fld>
            <a:endParaRPr/>
          </a:p>
        </p:txBody>
      </p:sp>
      <p:sp>
        <p:nvSpPr>
          <p:cNvPr id="4" name="Slide Image Placeholder 3"/>
          <p:cNvSpPr>
            <a:spLocks noGrp="1" noRot="1" noChangeAspect="1"/>
          </p:cNvSpPr>
          <p:nvPr>
            <p:ph type="sldImg" idx="2"/>
          </p:nvPr>
        </p:nvSpPr>
        <p:spPr>
          <a:xfrm>
            <a:off x="719138" y="1163638"/>
            <a:ext cx="5589587" cy="3143250"/>
          </a:xfrm>
          <a:prstGeom prst="rect">
            <a:avLst/>
          </a:prstGeom>
          <a:noFill/>
          <a:ln w="12700">
            <a:solidFill>
              <a:prstClr val="black"/>
            </a:solidFill>
          </a:ln>
        </p:spPr>
        <p:txBody>
          <a:bodyPr vert="horz" lIns="93379" tIns="46689" rIns="93379" bIns="46689" rtlCol="0" anchor="ctr"/>
          <a:lstStyle/>
          <a:p>
            <a:endParaRPr/>
          </a:p>
        </p:txBody>
      </p:sp>
      <p:sp>
        <p:nvSpPr>
          <p:cNvPr id="5" name="Notes Placeholder 4"/>
          <p:cNvSpPr>
            <a:spLocks noGrp="1"/>
          </p:cNvSpPr>
          <p:nvPr>
            <p:ph type="body" sz="quarter" idx="3"/>
          </p:nvPr>
        </p:nvSpPr>
        <p:spPr>
          <a:xfrm>
            <a:off x="702787" y="4482296"/>
            <a:ext cx="5622290" cy="3143429"/>
          </a:xfrm>
          <a:prstGeom prst="rect">
            <a:avLst/>
          </a:prstGeom>
        </p:spPr>
        <p:txBody>
          <a:bodyPr vert="horz" lIns="93379" tIns="46689" rIns="93379" bIns="46689" rtlCol="0"/>
          <a:lstStyle/>
          <a:p>
            <a:pPr lvl="0"/>
            <a:r>
              <a:t>Click to edit Master text styles</a:t>
            </a:r>
          </a:p>
          <a:p>
            <a:pPr lvl="1"/>
            <a:r>
              <a:t>Second level</a:t>
            </a:r>
          </a:p>
          <a:p>
            <a:pPr lvl="2"/>
            <a:r>
              <a:t>Third level</a:t>
            </a:r>
          </a:p>
          <a:p>
            <a:pPr lvl="3"/>
            <a:r>
              <a:t>Fourth level</a:t>
            </a:r>
          </a:p>
          <a:p>
            <a:pPr lvl="4"/>
            <a:r>
              <a:t>Fifth level</a:t>
            </a:r>
          </a:p>
        </p:txBody>
      </p:sp>
      <p:sp>
        <p:nvSpPr>
          <p:cNvPr id="6" name="Footer Placeholder 5"/>
          <p:cNvSpPr>
            <a:spLocks noGrp="1"/>
          </p:cNvSpPr>
          <p:nvPr>
            <p:ph type="ftr" sz="quarter" idx="4"/>
          </p:nvPr>
        </p:nvSpPr>
        <p:spPr>
          <a:xfrm>
            <a:off x="0" y="8846554"/>
            <a:ext cx="3045407" cy="467310"/>
          </a:xfrm>
          <a:prstGeom prst="rect">
            <a:avLst/>
          </a:prstGeom>
        </p:spPr>
        <p:txBody>
          <a:bodyPr vert="horz" lIns="93379" tIns="46689" rIns="93379" bIns="46689" rtlCol="0" anchor="b"/>
          <a:lstStyle>
            <a:lvl1pPr algn="l">
              <a:defRPr sz="1200"/>
            </a:lvl1pPr>
          </a:lstStyle>
          <a:p>
            <a:endParaRPr/>
          </a:p>
        </p:txBody>
      </p:sp>
      <p:sp>
        <p:nvSpPr>
          <p:cNvPr id="7" name="Slide Number Placeholder 6"/>
          <p:cNvSpPr>
            <a:spLocks noGrp="1"/>
          </p:cNvSpPr>
          <p:nvPr>
            <p:ph type="sldNum" sz="quarter" idx="5"/>
          </p:nvPr>
        </p:nvSpPr>
        <p:spPr>
          <a:xfrm>
            <a:off x="3980830" y="8846554"/>
            <a:ext cx="3045407" cy="467310"/>
          </a:xfrm>
          <a:prstGeom prst="rect">
            <a:avLst/>
          </a:prstGeom>
        </p:spPr>
        <p:txBody>
          <a:bodyPr vert="horz" lIns="93379" tIns="46689" rIns="93379" bIns="46689" rtlCol="0" anchor="b"/>
          <a:lstStyle>
            <a:lvl1pPr algn="r">
              <a:defRPr sz="1200"/>
            </a:lvl1pPr>
          </a:lstStyle>
          <a:p>
            <a:fld id="{5D81F1E7-4EFD-4BFF-B438-FCD52FD36B17}" type="slidenum">
              <a:rPr/>
              <a:t>‹#›</a:t>
            </a:fld>
            <a:endParaRPr/>
          </a:p>
        </p:txBody>
      </p:sp>
    </p:spTree>
    <p:extLst>
      <p:ext uri="{BB962C8B-B14F-4D97-AF65-F5344CB8AC3E}">
        <p14:creationId xmlns:p14="http://schemas.microsoft.com/office/powerpoint/2010/main" val="4735619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785">
              <a:defRPr/>
            </a:pPr>
            <a:r>
              <a:rPr lang="en-US" dirty="0"/>
              <a:t>Summarize your research in</a:t>
            </a:r>
            <a:r>
              <a:rPr lang="en-US" baseline="0" dirty="0"/>
              <a:t> three to five points.</a:t>
            </a:r>
            <a:endParaRPr lang="en-US" dirty="0"/>
          </a:p>
          <a:p>
            <a:endParaRPr lang="en-US" dirty="0"/>
          </a:p>
        </p:txBody>
      </p:sp>
      <p:sp>
        <p:nvSpPr>
          <p:cNvPr id="4" name="Slide Number Placeholder 3"/>
          <p:cNvSpPr>
            <a:spLocks noGrp="1"/>
          </p:cNvSpPr>
          <p:nvPr>
            <p:ph type="sldNum" sz="quarter" idx="10"/>
          </p:nvPr>
        </p:nvSpPr>
        <p:spPr/>
        <p:txBody>
          <a:bodyPr/>
          <a:lstStyle/>
          <a:p>
            <a:fld id="{5D81F1E7-4EFD-4BFF-B438-FCD52FD36B17}" type="slidenum">
              <a:rPr lang="en-US" smtClean="0"/>
              <a:t>4</a:t>
            </a:fld>
            <a:endParaRPr lang="en-US"/>
          </a:p>
        </p:txBody>
      </p:sp>
    </p:spTree>
    <p:extLst>
      <p:ext uri="{BB962C8B-B14F-4D97-AF65-F5344CB8AC3E}">
        <p14:creationId xmlns:p14="http://schemas.microsoft.com/office/powerpoint/2010/main" val="3855036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question that your experiment answers</a:t>
            </a:r>
          </a:p>
        </p:txBody>
      </p:sp>
      <p:sp>
        <p:nvSpPr>
          <p:cNvPr id="4" name="Slide Number Placeholder 3"/>
          <p:cNvSpPr>
            <a:spLocks noGrp="1"/>
          </p:cNvSpPr>
          <p:nvPr>
            <p:ph type="sldNum" sz="quarter" idx="10"/>
          </p:nvPr>
        </p:nvSpPr>
        <p:spPr/>
        <p:txBody>
          <a:bodyPr/>
          <a:lstStyle/>
          <a:p>
            <a:fld id="{5D81F1E7-4EFD-4BFF-B438-FCD52FD36B17}" type="slidenum">
              <a:rPr lang="en-US" smtClean="0"/>
              <a:t>14</a:t>
            </a:fld>
            <a:endParaRPr lang="en-US"/>
          </a:p>
        </p:txBody>
      </p:sp>
    </p:spTree>
    <p:extLst>
      <p:ext uri="{BB962C8B-B14F-4D97-AF65-F5344CB8AC3E}">
        <p14:creationId xmlns:p14="http://schemas.microsoft.com/office/powerpoint/2010/main" val="1514829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6DFF08F-DC6B-4601-B491-B0F83F6DD2DA}" type="datetimeFigureOut">
              <a:rPr lang="en-US" dirty="0"/>
              <a:t>8/19/2021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2816616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02902D-A5F5-4D7D-AAA7-32469BA0BC4D}" type="datetimeFigureOut">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4C9F40-B079-4B71-A627-7266DFEA7F03}" type="slidenum">
              <a:rPr lang="en-US" smtClean="0"/>
              <a:t>‹#›</a:t>
            </a:fld>
            <a:endParaRPr lang="en-US"/>
          </a:p>
        </p:txBody>
      </p:sp>
    </p:spTree>
    <p:extLst>
      <p:ext uri="{BB962C8B-B14F-4D97-AF65-F5344CB8AC3E}">
        <p14:creationId xmlns:p14="http://schemas.microsoft.com/office/powerpoint/2010/main" val="3757273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0402902D-A5F5-4D7D-AAA7-32469BA0BC4D}" type="datetimeFigureOut">
              <a:rPr lang="en-US" smtClean="0"/>
              <a:t>8/19/2021</a:t>
            </a:fld>
            <a:endParaRPr lang="en-US"/>
          </a:p>
        </p:txBody>
      </p:sp>
      <p:sp>
        <p:nvSpPr>
          <p:cNvPr id="5" name="Footer Placeholder 4"/>
          <p:cNvSpPr>
            <a:spLocks noGrp="1"/>
          </p:cNvSpPr>
          <p:nvPr>
            <p:ph type="ftr" sz="quarter" idx="11"/>
          </p:nvPr>
        </p:nvSpPr>
        <p:spPr>
          <a:xfrm>
            <a:off x="3776135" y="6422854"/>
            <a:ext cx="4279669" cy="365125"/>
          </a:xfrm>
        </p:spPr>
        <p:txBody>
          <a:bodyPr/>
          <a:lstStyle/>
          <a:p>
            <a:endParaRPr lang="en-US"/>
          </a:p>
        </p:txBody>
      </p:sp>
      <p:sp>
        <p:nvSpPr>
          <p:cNvPr id="6" name="Slide Number Placeholder 5"/>
          <p:cNvSpPr>
            <a:spLocks noGrp="1"/>
          </p:cNvSpPr>
          <p:nvPr>
            <p:ph type="sldNum" sz="quarter" idx="12"/>
          </p:nvPr>
        </p:nvSpPr>
        <p:spPr>
          <a:xfrm>
            <a:off x="8073048" y="6422854"/>
            <a:ext cx="879759" cy="365125"/>
          </a:xfrm>
        </p:spPr>
        <p:txBody>
          <a:bodyPr/>
          <a:lstStyle/>
          <a:p>
            <a:fld id="{5F4C9F40-B079-4B71-A627-7266DFEA7F03}" type="slidenum">
              <a:rPr lang="en-US" smtClean="0"/>
              <a:t>‹#›</a:t>
            </a:fld>
            <a:endParaRPr lang="en-US"/>
          </a:p>
        </p:txBody>
      </p:sp>
    </p:spTree>
    <p:extLst>
      <p:ext uri="{BB962C8B-B14F-4D97-AF65-F5344CB8AC3E}">
        <p14:creationId xmlns:p14="http://schemas.microsoft.com/office/powerpoint/2010/main" val="1581923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Blank">
    <p:spTree>
      <p:nvGrpSpPr>
        <p:cNvPr id="1" name=""/>
        <p:cNvGrpSpPr/>
        <p:nvPr/>
      </p:nvGrpSpPr>
      <p:grpSpPr>
        <a:xfrm>
          <a:off x="0" y="0"/>
          <a:ext cx="0" cy="0"/>
          <a:chOff x="0" y="0"/>
          <a:chExt cx="0" cy="0"/>
        </a:xfrm>
      </p:grpSpPr>
      <p:sp>
        <p:nvSpPr>
          <p:cNvPr id="4" name="Slide Number Placeholder 1"/>
          <p:cNvSpPr>
            <a:spLocks noGrp="1"/>
          </p:cNvSpPr>
          <p:nvPr>
            <p:ph type="sldNum" sz="quarter" idx="12"/>
          </p:nvPr>
        </p:nvSpPr>
        <p:spPr/>
        <p:txBody>
          <a:bodyPr/>
          <a:lstStyle/>
          <a:p>
            <a:fld id="{5F4C9F40-B079-4B71-A627-7266DFEA7F03}" type="slidenum">
              <a:rPr/>
              <a:t>‹#›</a:t>
            </a:fld>
            <a:endParaRPr dirty="0"/>
          </a:p>
        </p:txBody>
      </p:sp>
      <p:sp>
        <p:nvSpPr>
          <p:cNvPr id="3" name="Footer Placeholder 2"/>
          <p:cNvSpPr>
            <a:spLocks noGrp="1"/>
          </p:cNvSpPr>
          <p:nvPr>
            <p:ph type="ftr" sz="quarter" idx="11"/>
          </p:nvPr>
        </p:nvSpPr>
        <p:spPr/>
        <p:txBody>
          <a:bodyPr/>
          <a:lstStyle/>
          <a:p>
            <a:endParaRPr dirty="0"/>
          </a:p>
        </p:txBody>
      </p:sp>
      <p:sp>
        <p:nvSpPr>
          <p:cNvPr id="2" name="Date Placeholder 3"/>
          <p:cNvSpPr>
            <a:spLocks noGrp="1"/>
          </p:cNvSpPr>
          <p:nvPr>
            <p:ph type="dt" sz="half" idx="10"/>
          </p:nvPr>
        </p:nvSpPr>
        <p:spPr/>
        <p:txBody>
          <a:bodyPr/>
          <a:lstStyle/>
          <a:p>
            <a:fld id="{0402902D-A5F5-4D7D-AAA7-32469BA0BC4D}" type="datetimeFigureOut">
              <a:rPr lang="en-US"/>
              <a:t>8/19/2021</a:t>
            </a:fld>
            <a:endParaRPr dirty="0"/>
          </a:p>
        </p:txBody>
      </p:sp>
    </p:spTree>
    <p:extLst>
      <p:ext uri="{BB962C8B-B14F-4D97-AF65-F5344CB8AC3E}">
        <p14:creationId xmlns:p14="http://schemas.microsoft.com/office/powerpoint/2010/main" val="2756335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402902D-A5F5-4D7D-AAA7-32469BA0BC4D}" type="datetimeFigureOut">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4C9F40-B079-4B71-A627-7266DFEA7F03}" type="slidenum">
              <a:rPr lang="en-US" smtClean="0"/>
              <a:t>‹#›</a:t>
            </a:fld>
            <a:endParaRPr lang="en-US"/>
          </a:p>
        </p:txBody>
      </p:sp>
    </p:spTree>
    <p:extLst>
      <p:ext uri="{BB962C8B-B14F-4D97-AF65-F5344CB8AC3E}">
        <p14:creationId xmlns:p14="http://schemas.microsoft.com/office/powerpoint/2010/main" val="4053015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96DFF08F-DC6B-4601-B491-B0F83F6DD2DA}" type="datetimeFigureOut">
              <a:rPr lang="en-US" dirty="0"/>
              <a:pPr/>
              <a:t>8/19/2021</a:t>
            </a:fld>
            <a:endParaRPr lang="en-US" dirty="0"/>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extLst>
      <p:ext uri="{BB962C8B-B14F-4D97-AF65-F5344CB8AC3E}">
        <p14:creationId xmlns:p14="http://schemas.microsoft.com/office/powerpoint/2010/main" val="25576596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402902D-A5F5-4D7D-AAA7-32469BA0BC4D}" type="datetimeFigureOut">
              <a:rPr lang="en-US" smtClean="0"/>
              <a:t>8/19/2021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4C9F40-B079-4B71-A627-7266DFEA7F03}" type="slidenum">
              <a:rPr lang="en-US" smtClean="0"/>
              <a:t>‹#›</a:t>
            </a:fld>
            <a:endParaRPr lang="en-US"/>
          </a:p>
        </p:txBody>
      </p:sp>
    </p:spTree>
    <p:extLst>
      <p:ext uri="{BB962C8B-B14F-4D97-AF65-F5344CB8AC3E}">
        <p14:creationId xmlns:p14="http://schemas.microsoft.com/office/powerpoint/2010/main" val="1987784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402902D-A5F5-4D7D-AAA7-32469BA0BC4D}" type="datetimeFigureOut">
              <a:rPr lang="en-US" smtClean="0"/>
              <a:t>8/19/2021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4C9F40-B079-4B71-A627-7266DFEA7F03}" type="slidenum">
              <a:rPr lang="en-US" smtClean="0"/>
              <a:t>‹#›</a:t>
            </a:fld>
            <a:endParaRPr lang="en-US"/>
          </a:p>
        </p:txBody>
      </p:sp>
    </p:spTree>
    <p:extLst>
      <p:ext uri="{BB962C8B-B14F-4D97-AF65-F5344CB8AC3E}">
        <p14:creationId xmlns:p14="http://schemas.microsoft.com/office/powerpoint/2010/main" val="2685808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402902D-A5F5-4D7D-AAA7-32469BA0BC4D}" type="datetimeFigureOut">
              <a:rPr lang="en-US" smtClean="0"/>
              <a:t>8/19/2021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4C9F40-B079-4B71-A627-7266DFEA7F03}" type="slidenum">
              <a:rPr lang="en-US" smtClean="0"/>
              <a:t>‹#›</a:t>
            </a:fld>
            <a:endParaRPr lang="en-US"/>
          </a:p>
        </p:txBody>
      </p:sp>
    </p:spTree>
    <p:extLst>
      <p:ext uri="{BB962C8B-B14F-4D97-AF65-F5344CB8AC3E}">
        <p14:creationId xmlns:p14="http://schemas.microsoft.com/office/powerpoint/2010/main" val="3253046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02902D-A5F5-4D7D-AAA7-32469BA0BC4D}" type="datetimeFigureOut">
              <a:rPr lang="en-US" smtClean="0"/>
              <a:t>8/19/2021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F4C9F40-B079-4B71-A627-7266DFEA7F03}" type="slidenum">
              <a:rPr lang="en-US" smtClean="0"/>
              <a:t>‹#›</a:t>
            </a:fld>
            <a:endParaRPr lang="en-US" dirty="0"/>
          </a:p>
        </p:txBody>
      </p:sp>
    </p:spTree>
    <p:extLst>
      <p:ext uri="{BB962C8B-B14F-4D97-AF65-F5344CB8AC3E}">
        <p14:creationId xmlns:p14="http://schemas.microsoft.com/office/powerpoint/2010/main" val="791176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8/19/2021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512714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6DFF08F-DC6B-4601-B491-B0F83F6DD2DA}" type="datetimeFigureOut">
              <a:rPr lang="en-US" dirty="0"/>
              <a:t>8/19/2021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extLst>
      <p:ext uri="{BB962C8B-B14F-4D97-AF65-F5344CB8AC3E}">
        <p14:creationId xmlns:p14="http://schemas.microsoft.com/office/powerpoint/2010/main" val="3565340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0402902D-A5F5-4D7D-AAA7-32469BA0BC4D}" type="datetimeFigureOut">
              <a:rPr lang="en-US" smtClean="0"/>
              <a:pPr/>
              <a:t>8/19/2021</a:t>
            </a:fld>
            <a:endParaRPr lang="en-US" dirty="0"/>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en-US" dirty="0"/>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5F4C9F40-B079-4B71-A627-7266DFEA7F03}" type="slidenum">
              <a:rPr lang="en-US" smtClean="0"/>
              <a:pPr/>
              <a:t>‹#›</a:t>
            </a:fld>
            <a:endParaRPr lang="en-US"/>
          </a:p>
        </p:txBody>
      </p:sp>
    </p:spTree>
    <p:extLst>
      <p:ext uri="{BB962C8B-B14F-4D97-AF65-F5344CB8AC3E}">
        <p14:creationId xmlns:p14="http://schemas.microsoft.com/office/powerpoint/2010/main" val="182859248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55"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fif"/><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fif"/><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video" Target="https://www.youtube.com/embed/0dSGxeJkmm0?feature=oembed" TargetMode="External"/><Relationship Id="rId4" Type="http://schemas.openxmlformats.org/officeDocument/2006/relationships/hyperlink" Target="https://www.youtube.com/watch?v=0dSGxeJkmm0"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0.jfif"/><Relationship Id="rId2" Type="http://schemas.openxmlformats.org/officeDocument/2006/relationships/image" Target="../media/image19.jfif"/><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hyperlink" Target="https://www.smithsonianmag.com/history/philadelphia-threw-wwi-parade-gave-thousands-onlookers-flu-180970372/" TargetMode="External"/><Relationship Id="rId2" Type="http://schemas.openxmlformats.org/officeDocument/2006/relationships/image" Target="../media/image22.jpg"/><Relationship Id="rId1" Type="http://schemas.openxmlformats.org/officeDocument/2006/relationships/slideLayout" Target="../slideLayouts/slideLayout6.xml"/><Relationship Id="rId4" Type="http://schemas.openxmlformats.org/officeDocument/2006/relationships/image" Target="../media/image3.jfif"/></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7" Type="http://schemas.openxmlformats.org/officeDocument/2006/relationships/image" Target="../media/image27.jfif"/><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26.jfif"/><Relationship Id="rId5" Type="http://schemas.openxmlformats.org/officeDocument/2006/relationships/image" Target="../media/image25.jfif"/><Relationship Id="rId4" Type="http://schemas.openxmlformats.org/officeDocument/2006/relationships/image" Target="../media/image24.jfif"/></Relationships>
</file>

<file path=ppt/slides/_rels/slide15.xml.rels><?xml version="1.0" encoding="UTF-8" standalone="yes"?>
<Relationships xmlns="http://schemas.openxmlformats.org/package/2006/relationships"><Relationship Id="rId3" Type="http://schemas.openxmlformats.org/officeDocument/2006/relationships/image" Target="../media/image28.jfif"/><Relationship Id="rId2" Type="http://schemas.openxmlformats.org/officeDocument/2006/relationships/image" Target="../media/image27.jfif"/><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1.jf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jfif"/><Relationship Id="rId2" Type="http://schemas.openxmlformats.org/officeDocument/2006/relationships/image" Target="../media/image32.jfif"/><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4.jfif"/><Relationship Id="rId2" Type="http://schemas.openxmlformats.org/officeDocument/2006/relationships/hyperlink" Target="https://www.youtube.com/watch?v=RB61IQxIe2I" TargetMode="External"/><Relationship Id="rId1" Type="http://schemas.openxmlformats.org/officeDocument/2006/relationships/slideLayout" Target="../slideLayouts/slideLayout4.xml"/><Relationship Id="rId5" Type="http://schemas.openxmlformats.org/officeDocument/2006/relationships/image" Target="../media/image35.jfif"/><Relationship Id="rId4" Type="http://schemas.openxmlformats.org/officeDocument/2006/relationships/hyperlink" Target="https://www.youtube.com/watch?v=m8074o4Ef8I&amp;t=213s"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3.jfif"/><Relationship Id="rId3" Type="http://schemas.microsoft.com/office/2007/relationships/media" Target="../media/media2.MOV"/><Relationship Id="rId7" Type="http://schemas.openxmlformats.org/officeDocument/2006/relationships/image" Target="../media/image5.jfif"/><Relationship Id="rId2" Type="http://schemas.openxmlformats.org/officeDocument/2006/relationships/video" Target="../media/media1.3gp"/><Relationship Id="rId1" Type="http://schemas.microsoft.com/office/2007/relationships/media" Target="../media/media1.3gp"/><Relationship Id="rId6" Type="http://schemas.openxmlformats.org/officeDocument/2006/relationships/image" Target="../media/image4.jfif"/><Relationship Id="rId5" Type="http://schemas.openxmlformats.org/officeDocument/2006/relationships/slideLayout" Target="../slideLayouts/slideLayout6.xml"/><Relationship Id="rId10" Type="http://schemas.openxmlformats.org/officeDocument/2006/relationships/image" Target="../media/image7.png"/><Relationship Id="rId4" Type="http://schemas.openxmlformats.org/officeDocument/2006/relationships/video" Target="../media/media2.MOV"/><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jfif"/><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fif"/><Relationship Id="rId7" Type="http://schemas.openxmlformats.org/officeDocument/2006/relationships/diagramColors" Target="../diagrams/colors1.xml"/><Relationship Id="rId2" Type="http://schemas.openxmlformats.org/officeDocument/2006/relationships/image" Target="../media/image8.jfif"/><Relationship Id="rId1" Type="http://schemas.openxmlformats.org/officeDocument/2006/relationships/slideLayout" Target="../slideLayouts/slideLayout4.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4.xml.rels><?xml version="1.0" encoding="UTF-8" standalone="yes"?>
<Relationships xmlns="http://schemas.openxmlformats.org/package/2006/relationships"><Relationship Id="rId3" Type="http://schemas.openxmlformats.org/officeDocument/2006/relationships/image" Target="../media/image9.jfif"/><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3.jfif"/></Relationships>
</file>

<file path=ppt/slides/_rels/slide5.xml.rels><?xml version="1.0" encoding="UTF-8" standalone="yes"?>
<Relationships xmlns="http://schemas.openxmlformats.org/package/2006/relationships"><Relationship Id="rId3" Type="http://schemas.openxmlformats.org/officeDocument/2006/relationships/image" Target="../media/image3.jfif"/><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fif"/><Relationship Id="rId2" Type="http://schemas.openxmlformats.org/officeDocument/2006/relationships/hyperlink" Target="https://en.wikipedia.org/wiki/Variolation" TargetMode="External"/><Relationship Id="rId1" Type="http://schemas.openxmlformats.org/officeDocument/2006/relationships/slideLayout" Target="../slideLayouts/slideLayout2.xml"/><Relationship Id="rId4" Type="http://schemas.openxmlformats.org/officeDocument/2006/relationships/image" Target="../media/image3.jfif"/></Relationships>
</file>

<file path=ppt/slides/_rels/slide7.xml.rels><?xml version="1.0" encoding="UTF-8" standalone="yes"?>
<Relationships xmlns="http://schemas.openxmlformats.org/package/2006/relationships"><Relationship Id="rId3" Type="http://schemas.openxmlformats.org/officeDocument/2006/relationships/image" Target="../media/image13.jfif"/><Relationship Id="rId2" Type="http://schemas.openxmlformats.org/officeDocument/2006/relationships/image" Target="../media/image12.jfif"/><Relationship Id="rId1" Type="http://schemas.openxmlformats.org/officeDocument/2006/relationships/slideLayout" Target="../slideLayouts/slideLayout4.xml"/><Relationship Id="rId4" Type="http://schemas.openxmlformats.org/officeDocument/2006/relationships/image" Target="../media/image3.jfif"/></Relationships>
</file>

<file path=ppt/slides/_rels/slide8.xml.rels><?xml version="1.0" encoding="UTF-8" standalone="yes"?>
<Relationships xmlns="http://schemas.openxmlformats.org/package/2006/relationships"><Relationship Id="rId3" Type="http://schemas.openxmlformats.org/officeDocument/2006/relationships/image" Target="../media/image3.jfif"/><Relationship Id="rId2" Type="http://schemas.openxmlformats.org/officeDocument/2006/relationships/image" Target="../media/image14.jf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jfi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04F131D2-B440-43CE-9FA2-4FE490C6F3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3657600"/>
            <a:ext cx="12188952"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rgbClr val="FFFFFF"/>
              </a:solidFill>
            </a:endParaRPr>
          </a:p>
        </p:txBody>
      </p:sp>
      <p:sp>
        <p:nvSpPr>
          <p:cNvPr id="2" name="Title 1"/>
          <p:cNvSpPr>
            <a:spLocks noGrp="1"/>
          </p:cNvSpPr>
          <p:nvPr>
            <p:ph type="ctrTitle"/>
          </p:nvPr>
        </p:nvSpPr>
        <p:spPr>
          <a:xfrm>
            <a:off x="365759" y="3794760"/>
            <a:ext cx="11471565" cy="1739347"/>
          </a:xfrm>
        </p:spPr>
        <p:txBody>
          <a:bodyPr>
            <a:normAutofit/>
          </a:bodyPr>
          <a:lstStyle/>
          <a:p>
            <a:r>
              <a:rPr lang="en-US" b="1" dirty="0">
                <a:solidFill>
                  <a:srgbClr val="002060"/>
                </a:solidFill>
              </a:rPr>
              <a:t>MODERN AGE MIRACLES</a:t>
            </a:r>
          </a:p>
        </p:txBody>
      </p:sp>
      <p:sp>
        <p:nvSpPr>
          <p:cNvPr id="3" name="Subtitle 2"/>
          <p:cNvSpPr>
            <a:spLocks noGrp="1"/>
          </p:cNvSpPr>
          <p:nvPr>
            <p:ph type="subTitle" idx="1"/>
          </p:nvPr>
        </p:nvSpPr>
        <p:spPr>
          <a:xfrm>
            <a:off x="1635760" y="5671267"/>
            <a:ext cx="9144000" cy="838437"/>
          </a:xfrm>
        </p:spPr>
        <p:txBody>
          <a:bodyPr>
            <a:noAutofit/>
          </a:bodyPr>
          <a:lstStyle/>
          <a:p>
            <a:r>
              <a:rPr lang="en-US" sz="2800" dirty="0"/>
              <a:t>AMERICAN FEDERATION OF TEACHERS (AFT LOCAL 420) </a:t>
            </a:r>
          </a:p>
          <a:p>
            <a:r>
              <a:rPr lang="en-US" sz="2800" dirty="0"/>
              <a:t>Ray Cummings - President</a:t>
            </a:r>
          </a:p>
        </p:txBody>
      </p:sp>
      <p:pic>
        <p:nvPicPr>
          <p:cNvPr id="5" name="Picture 4" descr="3D box skeletons">
            <a:extLst>
              <a:ext uri="{FF2B5EF4-FFF2-40B4-BE49-F238E27FC236}">
                <a16:creationId xmlns:a16="http://schemas.microsoft.com/office/drawing/2014/main" id="{8A4F187D-207A-4400-9E12-CD1A8E471684}"/>
              </a:ext>
            </a:extLst>
          </p:cNvPr>
          <p:cNvPicPr>
            <a:picLocks noChangeAspect="1"/>
          </p:cNvPicPr>
          <p:nvPr/>
        </p:nvPicPr>
        <p:blipFill rotWithShape="1">
          <a:blip r:embed="rId2"/>
          <a:srcRect t="13509" r="-2" b="13853"/>
          <a:stretch/>
        </p:blipFill>
        <p:spPr>
          <a:xfrm>
            <a:off x="20" y="10"/>
            <a:ext cx="7543780" cy="3657589"/>
          </a:xfrm>
          <a:prstGeom prst="rect">
            <a:avLst/>
          </a:prstGeom>
        </p:spPr>
      </p:pic>
      <p:pic>
        <p:nvPicPr>
          <p:cNvPr id="7" name="Picture 6" descr="Logo&#10;&#10;Description automatically generated">
            <a:extLst>
              <a:ext uri="{FF2B5EF4-FFF2-40B4-BE49-F238E27FC236}">
                <a16:creationId xmlns:a16="http://schemas.microsoft.com/office/drawing/2014/main" id="{ACB00D6E-00D3-4350-B593-54A499A28D89}"/>
              </a:ext>
            </a:extLst>
          </p:cNvPr>
          <p:cNvPicPr>
            <a:picLocks noChangeAspect="1"/>
          </p:cNvPicPr>
          <p:nvPr/>
        </p:nvPicPr>
        <p:blipFill rotWithShape="1">
          <a:blip r:embed="rId3">
            <a:extLst>
              <a:ext uri="{28A0092B-C50C-407E-A947-70E740481C1C}">
                <a14:useLocalDpi xmlns:a14="http://schemas.microsoft.com/office/drawing/2010/main" val="0"/>
              </a:ext>
            </a:extLst>
          </a:blip>
          <a:srcRect t="13590" r="2" b="2"/>
          <a:stretch/>
        </p:blipFill>
        <p:spPr>
          <a:xfrm>
            <a:off x="7540752" y="16215"/>
            <a:ext cx="4648200" cy="3657589"/>
          </a:xfrm>
          <a:prstGeom prst="rect">
            <a:avLst/>
          </a:prstGeom>
        </p:spPr>
      </p:pic>
    </p:spTree>
    <p:extLst>
      <p:ext uri="{BB962C8B-B14F-4D97-AF65-F5344CB8AC3E}">
        <p14:creationId xmlns:p14="http://schemas.microsoft.com/office/powerpoint/2010/main" val="1420781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00"/>
                                        <p:tgtEl>
                                          <p:spTgt spid="3">
                                            <p:txEl>
                                              <p:pRg st="0" end="0"/>
                                            </p:txEl>
                                          </p:spTgt>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700"/>
                                        <p:tgtEl>
                                          <p:spTgt spid="3">
                                            <p:txEl>
                                              <p:pRg st="1" end="1"/>
                                            </p:txEl>
                                          </p:spTgt>
                                        </p:tgtEl>
                                      </p:cBhvr>
                                    </p:animEffect>
                                  </p:childTnLst>
                                </p:cTn>
                              </p:par>
                              <p:par>
                                <p:cTn id="11" presetID="10" presetClass="entr" presetSubtype="0" fill="hold" grpId="0" nodeType="withEffect">
                                  <p:stCondLst>
                                    <p:cond delay="1000"/>
                                  </p:stCondLst>
                                  <p:iterate>
                                    <p:tmPct val="10000"/>
                                  </p:iterate>
                                  <p:childTnLst>
                                    <p:set>
                                      <p:cBhvr>
                                        <p:cTn id="12" dur="1" fill="hold">
                                          <p:stCondLst>
                                            <p:cond delay="0"/>
                                          </p:stCondLst>
                                        </p:cTn>
                                        <p:tgtEl>
                                          <p:spTgt spid="2"/>
                                        </p:tgtEl>
                                        <p:attrNameLst>
                                          <p:attrName>style.visibility</p:attrName>
                                        </p:attrNameLst>
                                      </p:cBhvr>
                                      <p:to>
                                        <p:strVal val="visible"/>
                                      </p:to>
                                    </p:set>
                                    <p:animEffect transition="in" filter="fade">
                                      <p:cBhvr>
                                        <p:cTn id="13"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2FEF57-BDEA-48C7-8DCD-B34CD9685FFC}"/>
              </a:ext>
            </a:extLst>
          </p:cNvPr>
          <p:cNvSpPr>
            <a:spLocks noGrp="1"/>
          </p:cNvSpPr>
          <p:nvPr>
            <p:ph type="title"/>
          </p:nvPr>
        </p:nvSpPr>
        <p:spPr/>
        <p:txBody>
          <a:bodyPr anchor="ctr">
            <a:normAutofit/>
          </a:bodyPr>
          <a:lstStyle/>
          <a:p>
            <a:r>
              <a:rPr lang="en-US" dirty="0"/>
              <a:t>The Tuskegee Experiment</a:t>
            </a:r>
            <a:endParaRPr lang="en-US"/>
          </a:p>
        </p:txBody>
      </p:sp>
      <p:sp>
        <p:nvSpPr>
          <p:cNvPr id="3" name="Content Placeholder 2">
            <a:extLst>
              <a:ext uri="{FF2B5EF4-FFF2-40B4-BE49-F238E27FC236}">
                <a16:creationId xmlns:a16="http://schemas.microsoft.com/office/drawing/2014/main" id="{52FFD0E8-1796-4420-A47E-83C7D930659E}"/>
              </a:ext>
            </a:extLst>
          </p:cNvPr>
          <p:cNvSpPr>
            <a:spLocks noGrp="1"/>
          </p:cNvSpPr>
          <p:nvPr>
            <p:ph sz="half" idx="1"/>
          </p:nvPr>
        </p:nvSpPr>
        <p:spPr>
          <a:xfrm>
            <a:off x="3996349" y="1904251"/>
            <a:ext cx="8033339" cy="4457700"/>
          </a:xfrm>
        </p:spPr>
        <p:txBody>
          <a:bodyPr>
            <a:noAutofit/>
          </a:bodyPr>
          <a:lstStyle/>
          <a:p>
            <a:pPr>
              <a:lnSpc>
                <a:spcPct val="90000"/>
              </a:lnSpc>
            </a:pPr>
            <a:r>
              <a:rPr lang="en-US" sz="2400" dirty="0"/>
              <a:t>The purpose of The Tuskegee Experiment was to determine the effect of untreated Syphilis in black men. </a:t>
            </a:r>
          </a:p>
          <a:p>
            <a:pPr>
              <a:lnSpc>
                <a:spcPct val="90000"/>
              </a:lnSpc>
            </a:pPr>
            <a:r>
              <a:rPr lang="en-US" sz="2400" b="0" i="0" dirty="0">
                <a:effectLst/>
              </a:rPr>
              <a:t>The study included 600 black men, 399 with syphilis and a control group of 201 who did not have the disease. </a:t>
            </a:r>
            <a:r>
              <a:rPr lang="en-US" sz="2400" dirty="0"/>
              <a:t>These men were sons and grandsons of slaves.</a:t>
            </a:r>
          </a:p>
          <a:p>
            <a:pPr>
              <a:lnSpc>
                <a:spcPct val="90000"/>
              </a:lnSpc>
            </a:pPr>
            <a:r>
              <a:rPr lang="en-US" sz="2400" dirty="0"/>
              <a:t>This was the longest nontherapeutic experiment on humans in the history of medicine and public health. </a:t>
            </a:r>
          </a:p>
          <a:p>
            <a:pPr>
              <a:lnSpc>
                <a:spcPct val="90000"/>
              </a:lnSpc>
            </a:pPr>
            <a:r>
              <a:rPr lang="en-US" sz="2400" dirty="0"/>
              <a:t>African American men were told they had “bad blood” instead of a sexually transmitted disease. </a:t>
            </a:r>
          </a:p>
          <a:p>
            <a:pPr>
              <a:lnSpc>
                <a:spcPct val="90000"/>
              </a:lnSpc>
            </a:pPr>
            <a:r>
              <a:rPr lang="en-US" sz="2400" dirty="0"/>
              <a:t>The Tuskegee Experiment, as we know was wrong and degrading.</a:t>
            </a:r>
          </a:p>
        </p:txBody>
      </p:sp>
      <p:pic>
        <p:nvPicPr>
          <p:cNvPr id="7" name="Picture 6" descr="A picture containing person&#10;&#10;Description automatically generated">
            <a:extLst>
              <a:ext uri="{FF2B5EF4-FFF2-40B4-BE49-F238E27FC236}">
                <a16:creationId xmlns:a16="http://schemas.microsoft.com/office/drawing/2014/main" id="{C8A1FBB7-AE11-470B-A6F2-4E152CA9CC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2552090"/>
            <a:ext cx="3996348" cy="3614533"/>
          </a:xfrm>
          <a:prstGeom prst="rect">
            <a:avLst/>
          </a:prstGeom>
        </p:spPr>
      </p:pic>
      <p:pic>
        <p:nvPicPr>
          <p:cNvPr id="5" name="Picture 4" descr="Logo&#10;&#10;Description automatically generated">
            <a:extLst>
              <a:ext uri="{FF2B5EF4-FFF2-40B4-BE49-F238E27FC236}">
                <a16:creationId xmlns:a16="http://schemas.microsoft.com/office/drawing/2014/main" id="{E032E2DD-7D10-48D4-ACC4-2D273A4AE8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775589" y="6283666"/>
            <a:ext cx="416411" cy="379200"/>
          </a:xfrm>
          <a:prstGeom prst="rect">
            <a:avLst/>
          </a:prstGeom>
        </p:spPr>
      </p:pic>
    </p:spTree>
    <p:extLst>
      <p:ext uri="{BB962C8B-B14F-4D97-AF65-F5344CB8AC3E}">
        <p14:creationId xmlns:p14="http://schemas.microsoft.com/office/powerpoint/2010/main" val="2943227783"/>
      </p:ext>
    </p:extLst>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solidFill>
                  <a:srgbClr val="FF0000"/>
                </a:solidFill>
              </a:rPr>
              <a:t>Do you remember?</a:t>
            </a:r>
          </a:p>
        </p:txBody>
      </p:sp>
      <p:pic>
        <p:nvPicPr>
          <p:cNvPr id="4" name="Online Media 3" title="Tuskegee Experiments Left Black Men to Die from Syphilis">
            <a:hlinkClick r:id="" action="ppaction://media"/>
            <a:extLst>
              <a:ext uri="{FF2B5EF4-FFF2-40B4-BE49-F238E27FC236}">
                <a16:creationId xmlns:a16="http://schemas.microsoft.com/office/drawing/2014/main" id="{C39A4A61-238E-4A91-89FD-E94EF8066653}"/>
              </a:ext>
            </a:extLst>
          </p:cNvPr>
          <p:cNvPicPr>
            <a:picLocks noGrp="1" noRot="1" noChangeAspect="1"/>
          </p:cNvPicPr>
          <p:nvPr>
            <p:ph idx="1"/>
            <a:videoFile r:link="rId1"/>
          </p:nvPr>
        </p:nvPicPr>
        <p:blipFill rotWithShape="1">
          <a:blip r:embed="rId3"/>
          <a:srcRect t="-222" r="1008" b="1"/>
          <a:stretch/>
        </p:blipFill>
        <p:spPr>
          <a:xfrm>
            <a:off x="2569028" y="2021840"/>
            <a:ext cx="6981372" cy="3993497"/>
          </a:xfrm>
          <a:prstGeom prst="rect">
            <a:avLst/>
          </a:prstGeom>
        </p:spPr>
      </p:pic>
      <p:sp>
        <p:nvSpPr>
          <p:cNvPr id="5" name="TextBox 4">
            <a:extLst>
              <a:ext uri="{FF2B5EF4-FFF2-40B4-BE49-F238E27FC236}">
                <a16:creationId xmlns:a16="http://schemas.microsoft.com/office/drawing/2014/main" id="{9ADD42D1-1E3B-4040-A44E-49C5F1B52CC3}"/>
              </a:ext>
            </a:extLst>
          </p:cNvPr>
          <p:cNvSpPr txBox="1"/>
          <p:nvPr/>
        </p:nvSpPr>
        <p:spPr>
          <a:xfrm>
            <a:off x="3001554" y="6261854"/>
            <a:ext cx="6116320" cy="646331"/>
          </a:xfrm>
          <a:prstGeom prst="rect">
            <a:avLst/>
          </a:prstGeom>
          <a:noFill/>
        </p:spPr>
        <p:txBody>
          <a:bodyPr wrap="square">
            <a:spAutoFit/>
          </a:bodyPr>
          <a:lstStyle/>
          <a:p>
            <a:r>
              <a:rPr lang="en-US" dirty="0">
                <a:hlinkClick r:id="rId4"/>
              </a:rPr>
              <a:t>https://www.youtube.com/watch?v=0dSGxeJkmm0</a:t>
            </a:r>
            <a:endParaRPr lang="en-US" dirty="0"/>
          </a:p>
          <a:p>
            <a:endParaRPr lang="en-US" dirty="0"/>
          </a:p>
        </p:txBody>
      </p:sp>
    </p:spTree>
    <p:extLst>
      <p:ext uri="{BB962C8B-B14F-4D97-AF65-F5344CB8AC3E}">
        <p14:creationId xmlns:p14="http://schemas.microsoft.com/office/powerpoint/2010/main" val="23499654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10A9E77-F0A9-4BDB-8281-53921270EB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4E17BD27-A24B-4A4D-8141-27A9C3A2824A}"/>
              </a:ext>
            </a:extLst>
          </p:cNvPr>
          <p:cNvSpPr>
            <a:spLocks noGrp="1"/>
          </p:cNvSpPr>
          <p:nvPr>
            <p:ph type="title"/>
          </p:nvPr>
        </p:nvSpPr>
        <p:spPr>
          <a:xfrm>
            <a:off x="3689641" y="536278"/>
            <a:ext cx="9784080" cy="1508760"/>
          </a:xfrm>
        </p:spPr>
        <p:txBody>
          <a:bodyPr vert="horz" lIns="91440" tIns="45720" rIns="91440" bIns="45720" rtlCol="0" anchor="ctr">
            <a:normAutofit/>
          </a:bodyPr>
          <a:lstStyle/>
          <a:p>
            <a:r>
              <a:rPr lang="en-US" dirty="0"/>
              <a:t>Acknowledgment</a:t>
            </a:r>
          </a:p>
        </p:txBody>
      </p:sp>
      <p:sp>
        <p:nvSpPr>
          <p:cNvPr id="3" name="Content Placeholder 2">
            <a:extLst>
              <a:ext uri="{FF2B5EF4-FFF2-40B4-BE49-F238E27FC236}">
                <a16:creationId xmlns:a16="http://schemas.microsoft.com/office/drawing/2014/main" id="{13AE7314-4F06-4E63-B4A0-38754DE56062}"/>
              </a:ext>
            </a:extLst>
          </p:cNvPr>
          <p:cNvSpPr>
            <a:spLocks noGrp="1"/>
          </p:cNvSpPr>
          <p:nvPr>
            <p:ph sz="half" idx="1"/>
          </p:nvPr>
        </p:nvSpPr>
        <p:spPr>
          <a:xfrm>
            <a:off x="1202920" y="2011680"/>
            <a:ext cx="6263640" cy="4206240"/>
          </a:xfrm>
        </p:spPr>
        <p:txBody>
          <a:bodyPr vert="horz" lIns="91440" tIns="45720" rIns="91440" bIns="45720" rtlCol="0">
            <a:normAutofit fontScale="85000" lnSpcReduction="10000"/>
          </a:bodyPr>
          <a:lstStyle/>
          <a:p>
            <a:pPr marL="0"/>
            <a:r>
              <a:rPr lang="en-US" sz="4000" dirty="0"/>
              <a:t>These were bad people doing things in the name of science. It happened and it was wrong! If the responsible parties are still alive, they should be held accountable. </a:t>
            </a:r>
          </a:p>
          <a:p>
            <a:pPr marL="0"/>
            <a:r>
              <a:rPr lang="en-US" sz="4000" dirty="0">
                <a:solidFill>
                  <a:srgbClr val="FF0000"/>
                </a:solidFill>
              </a:rPr>
              <a:t>But, we need to put this in perspective with the totality of the good things that have come from Science.</a:t>
            </a:r>
          </a:p>
        </p:txBody>
      </p:sp>
      <p:pic>
        <p:nvPicPr>
          <p:cNvPr id="8" name="Picture 7">
            <a:extLst>
              <a:ext uri="{FF2B5EF4-FFF2-40B4-BE49-F238E27FC236}">
                <a16:creationId xmlns:a16="http://schemas.microsoft.com/office/drawing/2014/main" id="{D5DD5137-A649-445C-8E13-8BEB7AAF6329}"/>
              </a:ext>
            </a:extLst>
          </p:cNvPr>
          <p:cNvPicPr>
            <a:picLocks noChangeAspect="1"/>
          </p:cNvPicPr>
          <p:nvPr/>
        </p:nvPicPr>
        <p:blipFill rotWithShape="1">
          <a:blip r:embed="rId2">
            <a:extLst>
              <a:ext uri="{28A0092B-C50C-407E-A947-70E740481C1C}">
                <a14:useLocalDpi xmlns:a14="http://schemas.microsoft.com/office/drawing/2010/main" val="0"/>
              </a:ext>
            </a:extLst>
          </a:blip>
          <a:srcRect t="16999" r="-1"/>
          <a:stretch/>
        </p:blipFill>
        <p:spPr>
          <a:xfrm>
            <a:off x="7847215" y="4339166"/>
            <a:ext cx="4342220" cy="2518835"/>
          </a:xfrm>
          <a:prstGeom prst="rect">
            <a:avLst/>
          </a:prstGeom>
        </p:spPr>
      </p:pic>
      <p:pic>
        <p:nvPicPr>
          <p:cNvPr id="6" name="Picture 5" descr="A picture containing person, tree, person, outdoor&#10;&#10;Description automatically generated">
            <a:extLst>
              <a:ext uri="{FF2B5EF4-FFF2-40B4-BE49-F238E27FC236}">
                <a16:creationId xmlns:a16="http://schemas.microsoft.com/office/drawing/2014/main" id="{9DDA499D-296F-4A2C-A577-19498B45BE49}"/>
              </a:ext>
            </a:extLst>
          </p:cNvPr>
          <p:cNvPicPr>
            <a:picLocks noChangeAspect="1"/>
          </p:cNvPicPr>
          <p:nvPr/>
        </p:nvPicPr>
        <p:blipFill rotWithShape="1">
          <a:blip r:embed="rId3">
            <a:extLst>
              <a:ext uri="{28A0092B-C50C-407E-A947-70E740481C1C}">
                <a14:useLocalDpi xmlns:a14="http://schemas.microsoft.com/office/drawing/2010/main" val="0"/>
              </a:ext>
            </a:extLst>
          </a:blip>
          <a:srcRect t="10078" r="2" b="8138"/>
          <a:stretch/>
        </p:blipFill>
        <p:spPr>
          <a:xfrm>
            <a:off x="7847215" y="1820334"/>
            <a:ext cx="4342220" cy="2546229"/>
          </a:xfrm>
          <a:prstGeom prst="rect">
            <a:avLst/>
          </a:prstGeom>
        </p:spPr>
      </p:pic>
      <p:pic>
        <p:nvPicPr>
          <p:cNvPr id="7" name="Picture 6" descr="Logo&#10;&#10;Description automatically generated">
            <a:extLst>
              <a:ext uri="{FF2B5EF4-FFF2-40B4-BE49-F238E27FC236}">
                <a16:creationId xmlns:a16="http://schemas.microsoft.com/office/drawing/2014/main" id="{E2ACAFF3-8075-4E87-858D-4DF39F98577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96000" y="279726"/>
            <a:ext cx="526621" cy="479561"/>
          </a:xfrm>
          <a:prstGeom prst="rect">
            <a:avLst/>
          </a:prstGeom>
        </p:spPr>
      </p:pic>
    </p:spTree>
    <p:extLst>
      <p:ext uri="{BB962C8B-B14F-4D97-AF65-F5344CB8AC3E}">
        <p14:creationId xmlns:p14="http://schemas.microsoft.com/office/powerpoint/2010/main" val="23944813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calendar&#10;&#10;Description automatically generated">
            <a:extLst>
              <a:ext uri="{FF2B5EF4-FFF2-40B4-BE49-F238E27FC236}">
                <a16:creationId xmlns:a16="http://schemas.microsoft.com/office/drawing/2014/main" id="{06CACA2F-D319-4245-9F87-4F1708EFFD7C}"/>
              </a:ext>
            </a:extLst>
          </p:cNvPr>
          <p:cNvPicPr>
            <a:picLocks noChangeAspect="1"/>
          </p:cNvPicPr>
          <p:nvPr/>
        </p:nvPicPr>
        <p:blipFill rotWithShape="1">
          <a:blip r:embed="rId2"/>
          <a:srcRect b="15625"/>
          <a:stretch/>
        </p:blipFill>
        <p:spPr>
          <a:xfrm>
            <a:off x="-8622" y="10"/>
            <a:ext cx="6096000" cy="6857990"/>
          </a:xfrm>
          <a:prstGeom prst="rect">
            <a:avLst/>
          </a:prstGeom>
        </p:spPr>
      </p:pic>
      <p:sp>
        <p:nvSpPr>
          <p:cNvPr id="2" name="Title 1">
            <a:extLst>
              <a:ext uri="{FF2B5EF4-FFF2-40B4-BE49-F238E27FC236}">
                <a16:creationId xmlns:a16="http://schemas.microsoft.com/office/drawing/2014/main" id="{66385A5A-08FC-4B4A-8548-E9CC7C9D8F6D}"/>
              </a:ext>
            </a:extLst>
          </p:cNvPr>
          <p:cNvSpPr>
            <a:spLocks noGrp="1"/>
          </p:cNvSpPr>
          <p:nvPr>
            <p:ph type="title"/>
          </p:nvPr>
        </p:nvSpPr>
        <p:spPr>
          <a:xfrm>
            <a:off x="6955450" y="-1"/>
            <a:ext cx="4538124" cy="970450"/>
          </a:xfrm>
        </p:spPr>
        <p:txBody>
          <a:bodyPr vert="horz" lIns="91440" tIns="45720" rIns="91440" bIns="45720" rtlCol="0" anchor="b">
            <a:normAutofit/>
          </a:bodyPr>
          <a:lstStyle/>
          <a:p>
            <a:pPr algn="l"/>
            <a:r>
              <a:rPr lang="en-US" sz="3200" dirty="0"/>
              <a:t>Spanish Influenza </a:t>
            </a:r>
          </a:p>
        </p:txBody>
      </p:sp>
      <p:sp>
        <p:nvSpPr>
          <p:cNvPr id="4" name="TextBox 3">
            <a:extLst>
              <a:ext uri="{FF2B5EF4-FFF2-40B4-BE49-F238E27FC236}">
                <a16:creationId xmlns:a16="http://schemas.microsoft.com/office/drawing/2014/main" id="{FC187995-D7F7-49AD-AF64-EB8C6A1F6E2B}"/>
              </a:ext>
            </a:extLst>
          </p:cNvPr>
          <p:cNvSpPr txBox="1"/>
          <p:nvPr/>
        </p:nvSpPr>
        <p:spPr>
          <a:xfrm>
            <a:off x="6217921" y="2113281"/>
            <a:ext cx="5844860" cy="5754820"/>
          </a:xfrm>
          <a:prstGeom prst="rect">
            <a:avLst/>
          </a:prstGeom>
        </p:spPr>
        <p:txBody>
          <a:bodyPr vert="horz" lIns="91440" tIns="45720" rIns="91440" bIns="45720" rtlCol="0" anchor="t">
            <a:noAutofit/>
          </a:bodyPr>
          <a:lstStyle/>
          <a:p>
            <a:pPr defTabSz="457200">
              <a:lnSpc>
                <a:spcPct val="90000"/>
              </a:lnSpc>
              <a:spcBef>
                <a:spcPct val="20000"/>
              </a:spcBef>
              <a:spcAft>
                <a:spcPts val="600"/>
              </a:spcAft>
              <a:buClr>
                <a:schemeClr val="tx2"/>
              </a:buClr>
              <a:buSzPct val="70000"/>
              <a:buFont typeface="Wingdings 2" charset="2"/>
            </a:pPr>
            <a:r>
              <a:rPr lang="en-US" sz="20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rPr>
              <a:t>In 1918, every bed in Philadelphia’s 31 hospitals was filled with sick and dying patients, infected by the </a:t>
            </a:r>
            <a:r>
              <a:rPr lang="en-US" sz="2000" strike="noStrike"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hlinkClick r:id="rId3">
                  <a:extLst>
                    <a:ext uri="{A12FA001-AC4F-418D-AE19-62706E023703}">
                      <ahyp:hlinkClr xmlns:ahyp="http://schemas.microsoft.com/office/drawing/2018/hyperlinkcolor" val="tx"/>
                    </a:ext>
                  </a:extLst>
                </a:hlinkClick>
              </a:rPr>
              <a:t>Spanish flu</a:t>
            </a:r>
            <a:r>
              <a:rPr lang="en-US" sz="20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rPr>
              <a:t>. By the end of the week, more than </a:t>
            </a:r>
            <a:r>
              <a:rPr lang="en-US" sz="2000" strike="noStrike"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hlinkClick r:id="rId3">
                  <a:extLst>
                    <a:ext uri="{A12FA001-AC4F-418D-AE19-62706E023703}">
                      <ahyp:hlinkClr xmlns:ahyp="http://schemas.microsoft.com/office/drawing/2018/hyperlinkcolor" val="tx"/>
                    </a:ext>
                  </a:extLst>
                </a:hlinkClick>
              </a:rPr>
              <a:t>4,500 were dead in an outbreak</a:t>
            </a:r>
            <a:r>
              <a:rPr lang="en-US" sz="20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rPr>
              <a:t> that would claim as many as 100 million people worldwide.</a:t>
            </a:r>
          </a:p>
          <a:p>
            <a:pPr defTabSz="457200">
              <a:lnSpc>
                <a:spcPct val="90000"/>
              </a:lnSpc>
              <a:spcBef>
                <a:spcPct val="20000"/>
              </a:spcBef>
              <a:spcAft>
                <a:spcPts val="600"/>
              </a:spcAft>
              <a:buClr>
                <a:schemeClr val="tx2"/>
              </a:buClr>
              <a:buSzPct val="70000"/>
              <a:buFont typeface="Wingdings 2" charset="2"/>
            </a:pPr>
            <a:endParaRPr lang="en-US" sz="20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endParaRPr>
          </a:p>
          <a:p>
            <a:pPr defTabSz="457200">
              <a:lnSpc>
                <a:spcPct val="90000"/>
              </a:lnSpc>
              <a:spcBef>
                <a:spcPct val="20000"/>
              </a:spcBef>
              <a:spcAft>
                <a:spcPts val="600"/>
              </a:spcAft>
              <a:buClr>
                <a:schemeClr val="tx2"/>
              </a:buClr>
              <a:buSzPct val="70000"/>
              <a:buFont typeface="Wingdings 2" charset="2"/>
            </a:pPr>
            <a:r>
              <a:rPr lang="en-US" sz="20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rPr>
              <a:t>Max </a:t>
            </a:r>
            <a:r>
              <a:rPr lang="en-US" sz="2000" dirty="0" err="1">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rPr>
              <a:t>Starkloff</a:t>
            </a:r>
            <a:r>
              <a:rPr lang="en-US" sz="2000" dirty="0">
                <a:ln>
                  <a:solidFill>
                    <a:schemeClr val="bg1">
                      <a:lumMod val="75000"/>
                      <a:lumOff val="25000"/>
                      <a:alpha val="10000"/>
                    </a:schemeClr>
                  </a:solidFill>
                </a:ln>
                <a:solidFill>
                  <a:schemeClr val="tx2"/>
                </a:solidFill>
                <a:effectLst>
                  <a:outerShdw blurRad="9525" dist="25400" dir="14640000" algn="tl" rotWithShape="0">
                    <a:schemeClr val="bg1">
                      <a:alpha val="30000"/>
                    </a:schemeClr>
                  </a:outerShdw>
                </a:effectLst>
              </a:rPr>
              <a:t>, health commissioner of the city of St. Louis at the time, is known for being the first person to shut down all businesses and public venues, due to a pandemic. He also made it mandatory for all people to wear mask and social distance. He had the ability to take public action to protect everyone.</a:t>
            </a:r>
          </a:p>
        </p:txBody>
      </p:sp>
      <p:pic>
        <p:nvPicPr>
          <p:cNvPr id="5" name="Picture 4" descr="Logo&#10;&#10;Description automatically generated">
            <a:extLst>
              <a:ext uri="{FF2B5EF4-FFF2-40B4-BE49-F238E27FC236}">
                <a16:creationId xmlns:a16="http://schemas.microsoft.com/office/drawing/2014/main" id="{3E0AE7B7-21EE-4BDA-ABC1-4014C09CD41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97590" y="1073832"/>
            <a:ext cx="706662" cy="643514"/>
          </a:xfrm>
          <a:prstGeom prst="rect">
            <a:avLst/>
          </a:prstGeom>
        </p:spPr>
      </p:pic>
    </p:spTree>
    <p:extLst>
      <p:ext uri="{BB962C8B-B14F-4D97-AF65-F5344CB8AC3E}">
        <p14:creationId xmlns:p14="http://schemas.microsoft.com/office/powerpoint/2010/main" val="2501135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Effect transition="in" filter="fade">
                                      <p:cBhvr>
                                        <p:cTn id="14" dur="1000"/>
                                        <p:tgtEl>
                                          <p:spTgt spid="4">
                                            <p:txEl>
                                              <p:pRg st="2" end="2"/>
                                            </p:txEl>
                                          </p:spTgt>
                                        </p:tgtEl>
                                      </p:cBhvr>
                                    </p:animEffect>
                                    <p:anim calcmode="lin" valueType="num">
                                      <p:cBhvr>
                                        <p:cTn id="15"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7457" y="97971"/>
            <a:ext cx="11244943" cy="5341124"/>
          </a:xfrm>
        </p:spPr>
        <p:txBody>
          <a:bodyPr>
            <a:normAutofit/>
          </a:bodyPr>
          <a:lstStyle/>
          <a:p>
            <a:pPr>
              <a:tabLst>
                <a:tab pos="1371600" algn="l"/>
                <a:tab pos="1655763" algn="l"/>
              </a:tabLst>
            </a:pPr>
            <a:br>
              <a:rPr lang="en-US" dirty="0"/>
            </a:br>
            <a:br>
              <a:rPr lang="en-US" dirty="0">
                <a:solidFill>
                  <a:srgbClr val="FFFF00"/>
                </a:solidFill>
              </a:rPr>
            </a:br>
            <a:br>
              <a:rPr lang="en-US" dirty="0"/>
            </a:br>
            <a:endParaRPr lang="en-US" dirty="0"/>
          </a:p>
        </p:txBody>
      </p:sp>
      <p:sp>
        <p:nvSpPr>
          <p:cNvPr id="3" name="Text Placeholder 2"/>
          <p:cNvSpPr>
            <a:spLocks noGrp="1"/>
          </p:cNvSpPr>
          <p:nvPr>
            <p:ph type="body" idx="1"/>
          </p:nvPr>
        </p:nvSpPr>
        <p:spPr>
          <a:xfrm>
            <a:off x="598714" y="5943600"/>
            <a:ext cx="11484429" cy="599096"/>
          </a:xfrm>
        </p:spPr>
        <p:txBody>
          <a:bodyPr>
            <a:noAutofit/>
          </a:bodyPr>
          <a:lstStyle/>
          <a:p>
            <a:pPr algn="ctr"/>
            <a:r>
              <a:rPr lang="en-US" sz="2800" dirty="0">
                <a:solidFill>
                  <a:schemeClr val="tx1">
                    <a:lumMod val="95000"/>
                  </a:schemeClr>
                </a:solidFill>
              </a:rPr>
              <a:t>PLEASE RAISE YOUR HANDS IF YOU KNO WHAT THIS IS.</a:t>
            </a:r>
          </a:p>
        </p:txBody>
      </p:sp>
      <p:pic>
        <p:nvPicPr>
          <p:cNvPr id="5" name="Picture 4" descr="A picture containing text, indoor, person&#10;&#10;Description automatically generated">
            <a:extLst>
              <a:ext uri="{FF2B5EF4-FFF2-40B4-BE49-F238E27FC236}">
                <a16:creationId xmlns:a16="http://schemas.microsoft.com/office/drawing/2014/main" id="{6A5A066F-F184-4469-B2CB-B2E28FE2EFC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58086" y="0"/>
            <a:ext cx="2833914" cy="2164080"/>
          </a:xfrm>
          <a:prstGeom prst="rect">
            <a:avLst/>
          </a:prstGeom>
        </p:spPr>
      </p:pic>
      <p:pic>
        <p:nvPicPr>
          <p:cNvPr id="7" name="Picture 6" descr="A picture containing old, several&#10;&#10;Description automatically generated">
            <a:extLst>
              <a:ext uri="{FF2B5EF4-FFF2-40B4-BE49-F238E27FC236}">
                <a16:creationId xmlns:a16="http://schemas.microsoft.com/office/drawing/2014/main" id="{83EAA25E-099C-4D86-8715-6B21E66F57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7972" y="971162"/>
            <a:ext cx="5076055" cy="3753558"/>
          </a:xfrm>
          <a:prstGeom prst="rect">
            <a:avLst/>
          </a:prstGeom>
        </p:spPr>
      </p:pic>
      <p:pic>
        <p:nvPicPr>
          <p:cNvPr id="9" name="Picture 8" descr="A picture containing text, old, miller&#10;&#10;Description automatically generated">
            <a:extLst>
              <a:ext uri="{FF2B5EF4-FFF2-40B4-BE49-F238E27FC236}">
                <a16:creationId xmlns:a16="http://schemas.microsoft.com/office/drawing/2014/main" id="{8C42605D-1D02-4DEB-B1E6-ECA40375EF1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2628900" cy="1733550"/>
          </a:xfrm>
          <a:prstGeom prst="rect">
            <a:avLst/>
          </a:prstGeom>
        </p:spPr>
      </p:pic>
      <p:pic>
        <p:nvPicPr>
          <p:cNvPr id="11" name="Picture 10">
            <a:extLst>
              <a:ext uri="{FF2B5EF4-FFF2-40B4-BE49-F238E27FC236}">
                <a16:creationId xmlns:a16="http://schemas.microsoft.com/office/drawing/2014/main" id="{87FCAC22-A5E7-41EF-B220-64FC3166B31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3300572"/>
            <a:ext cx="1914525" cy="2390775"/>
          </a:xfrm>
          <a:prstGeom prst="rect">
            <a:avLst/>
          </a:prstGeom>
        </p:spPr>
      </p:pic>
      <p:pic>
        <p:nvPicPr>
          <p:cNvPr id="13" name="Picture 12">
            <a:extLst>
              <a:ext uri="{FF2B5EF4-FFF2-40B4-BE49-F238E27FC236}">
                <a16:creationId xmlns:a16="http://schemas.microsoft.com/office/drawing/2014/main" id="{D3961554-CB61-485F-A3E4-26162E37EAA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570902" y="4419920"/>
            <a:ext cx="2621098" cy="1271428"/>
          </a:xfrm>
          <a:prstGeom prst="rect">
            <a:avLst/>
          </a:prstGeom>
        </p:spPr>
      </p:pic>
    </p:spTree>
    <p:extLst>
      <p:ext uri="{BB962C8B-B14F-4D97-AF65-F5344CB8AC3E}">
        <p14:creationId xmlns:p14="http://schemas.microsoft.com/office/powerpoint/2010/main" val="2301054955"/>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4D9C4F3-3A51-4F45-8A5D-AAD196BF7D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0" y="284176"/>
            <a:ext cx="9784080" cy="1508760"/>
          </a:xfrm>
        </p:spPr>
        <p:txBody>
          <a:bodyPr vert="horz" lIns="91440" tIns="45720" rIns="91440" bIns="45720" rtlCol="0" anchor="ctr">
            <a:normAutofit/>
          </a:bodyPr>
          <a:lstStyle/>
          <a:p>
            <a:r>
              <a:rPr lang="en-US" sz="3400" b="1" dirty="0"/>
              <a:t>Iron Lung- It’s a long airtight coffin-shaped box with the head sticking out at one end.</a:t>
            </a:r>
          </a:p>
        </p:txBody>
      </p:sp>
      <p:sp>
        <p:nvSpPr>
          <p:cNvPr id="3" name="Content Placeholder 2"/>
          <p:cNvSpPr>
            <a:spLocks noGrp="1"/>
          </p:cNvSpPr>
          <p:nvPr>
            <p:ph sz="half" idx="1"/>
          </p:nvPr>
        </p:nvSpPr>
        <p:spPr>
          <a:xfrm>
            <a:off x="4126832" y="2367584"/>
            <a:ext cx="7290166" cy="4206240"/>
          </a:xfrm>
        </p:spPr>
        <p:txBody>
          <a:bodyPr vert="horz" lIns="91440" tIns="45720" rIns="91440" bIns="45720" rtlCol="0">
            <a:normAutofit/>
          </a:bodyPr>
          <a:lstStyle/>
          <a:p>
            <a:pPr marL="0" indent="0">
              <a:buNone/>
            </a:pPr>
            <a:r>
              <a:rPr lang="en-US" sz="2400" b="0" i="0" dirty="0">
                <a:effectLst/>
              </a:rPr>
              <a:t>1952 was the worst year for </a:t>
            </a:r>
            <a:r>
              <a:rPr lang="en-US" sz="2400" dirty="0"/>
              <a:t>P</a:t>
            </a:r>
            <a:r>
              <a:rPr lang="en-US" sz="2400" b="0" i="0" dirty="0">
                <a:effectLst/>
              </a:rPr>
              <a:t>olio in the U.S., with nearly 60,000 cases reported across the country. About 15,000 people a year were paralyzed</a:t>
            </a:r>
            <a:r>
              <a:rPr lang="en-US" sz="2400" dirty="0"/>
              <a:t> from Polio.</a:t>
            </a:r>
            <a:r>
              <a:rPr lang="en-US" sz="2400" b="0" i="0" dirty="0">
                <a:effectLst/>
              </a:rPr>
              <a:t> Some cities shut down popular gathering places—movie theaters, swimming pools, bars, bowling alleys. The virus most commonly affects children, entering the body through the mouth via tiny particles of contaminated feces or, more rarely, droplets from a sneeze or cough. It can lead to flu-like symptoms and has the potential to invade a person’s spinal cord or brain, causing paralysis and potentially death. </a:t>
            </a:r>
          </a:p>
        </p:txBody>
      </p:sp>
      <p:pic>
        <p:nvPicPr>
          <p:cNvPr id="5" name="Picture 4">
            <a:extLst>
              <a:ext uri="{FF2B5EF4-FFF2-40B4-BE49-F238E27FC236}">
                <a16:creationId xmlns:a16="http://schemas.microsoft.com/office/drawing/2014/main" id="{E25B80A9-1295-48FA-B475-D7F8FF3AD4DC}"/>
              </a:ext>
            </a:extLst>
          </p:cNvPr>
          <p:cNvPicPr>
            <a:picLocks noChangeAspect="1"/>
          </p:cNvPicPr>
          <p:nvPr/>
        </p:nvPicPr>
        <p:blipFill rotWithShape="1">
          <a:blip r:embed="rId2">
            <a:extLst>
              <a:ext uri="{28A0092B-C50C-407E-A947-70E740481C1C}">
                <a14:useLocalDpi xmlns:a14="http://schemas.microsoft.com/office/drawing/2010/main" val="0"/>
              </a:ext>
            </a:extLst>
          </a:blip>
          <a:srcRect l="31849" r="28129" b="1"/>
          <a:stretch/>
        </p:blipFill>
        <p:spPr>
          <a:xfrm>
            <a:off x="9938085" y="89009"/>
            <a:ext cx="2253916" cy="1733019"/>
          </a:xfrm>
          <a:prstGeom prst="rect">
            <a:avLst/>
          </a:prstGeom>
          <a:noFill/>
        </p:spPr>
      </p:pic>
      <p:pic>
        <p:nvPicPr>
          <p:cNvPr id="7" name="Picture 6" descr="A picture containing text, plant&#10;&#10;Description automatically generated">
            <a:extLst>
              <a:ext uri="{FF2B5EF4-FFF2-40B4-BE49-F238E27FC236}">
                <a16:creationId xmlns:a16="http://schemas.microsoft.com/office/drawing/2014/main" id="{751EF7BC-5A4B-41D2-93B5-1337C70A8C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034" y="2970830"/>
            <a:ext cx="3196507" cy="2394295"/>
          </a:xfrm>
          <a:prstGeom prst="rect">
            <a:avLst/>
          </a:prstGeom>
        </p:spPr>
      </p:pic>
    </p:spTree>
    <p:extLst>
      <p:ext uri="{BB962C8B-B14F-4D97-AF65-F5344CB8AC3E}">
        <p14:creationId xmlns:p14="http://schemas.microsoft.com/office/powerpoint/2010/main" val="239654435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D2B68-93C1-4CE9-85D0-D695853B33BE}"/>
              </a:ext>
            </a:extLst>
          </p:cNvPr>
          <p:cNvSpPr>
            <a:spLocks noGrp="1"/>
          </p:cNvSpPr>
          <p:nvPr>
            <p:ph type="title"/>
          </p:nvPr>
        </p:nvSpPr>
        <p:spPr/>
        <p:txBody>
          <a:bodyPr/>
          <a:lstStyle/>
          <a:p>
            <a:pPr algn="ctr"/>
            <a:r>
              <a:rPr lang="en-US" b="1" dirty="0"/>
              <a:t>Paul Alexander</a:t>
            </a:r>
          </a:p>
        </p:txBody>
      </p:sp>
      <p:sp>
        <p:nvSpPr>
          <p:cNvPr id="3" name="Content Placeholder 2">
            <a:extLst>
              <a:ext uri="{FF2B5EF4-FFF2-40B4-BE49-F238E27FC236}">
                <a16:creationId xmlns:a16="http://schemas.microsoft.com/office/drawing/2014/main" id="{A726E200-9FBB-4353-B41A-325B689CD025}"/>
              </a:ext>
            </a:extLst>
          </p:cNvPr>
          <p:cNvSpPr>
            <a:spLocks noGrp="1"/>
          </p:cNvSpPr>
          <p:nvPr>
            <p:ph idx="1"/>
          </p:nvPr>
        </p:nvSpPr>
        <p:spPr>
          <a:xfrm>
            <a:off x="308796" y="2303780"/>
            <a:ext cx="7017249" cy="5016500"/>
          </a:xfrm>
        </p:spPr>
        <p:txBody>
          <a:bodyPr>
            <a:normAutofit/>
          </a:bodyPr>
          <a:lstStyle/>
          <a:p>
            <a:pPr>
              <a:tabLst>
                <a:tab pos="1198563" algn="l"/>
              </a:tabLst>
            </a:pPr>
            <a:r>
              <a:rPr lang="en-US" sz="2800" dirty="0">
                <a:latin typeface="Sentinel SSm A"/>
              </a:rPr>
              <a:t>I am Paul Alexander, and I</a:t>
            </a:r>
            <a:r>
              <a:rPr lang="en-US" sz="2800" b="0" i="0" dirty="0">
                <a:effectLst/>
                <a:latin typeface="Sentinel SSm A"/>
              </a:rPr>
              <a:t> was placed into a lung at the age of 6, because I</a:t>
            </a:r>
            <a:r>
              <a:rPr lang="en-US" sz="2800" dirty="0">
                <a:latin typeface="Sentinel SSm A"/>
              </a:rPr>
              <a:t> developed Polio before there was a vaccine </a:t>
            </a:r>
            <a:r>
              <a:rPr lang="en-US" sz="2800" b="0" i="0" dirty="0">
                <a:effectLst/>
                <a:latin typeface="Sentinel SSm A"/>
              </a:rPr>
              <a:t>and in </a:t>
            </a:r>
            <a:r>
              <a:rPr lang="en-US" sz="2800" dirty="0">
                <a:latin typeface="Sentinel SSm A"/>
              </a:rPr>
              <a:t>fact still use my iron lung today. I became a lawyer and kept my lung in my office at work.</a:t>
            </a:r>
            <a:r>
              <a:rPr lang="en-US" sz="2800" dirty="0"/>
              <a:t> </a:t>
            </a:r>
            <a:r>
              <a:rPr lang="en-US" sz="2800" b="0" i="0" dirty="0">
                <a:effectLst/>
                <a:latin typeface="Sentinel SSm A"/>
              </a:rPr>
              <a:t>Children in the U.S. are vaccinated against the disease by the time they’re 6. </a:t>
            </a:r>
            <a:r>
              <a:rPr lang="en-US" sz="2800" dirty="0">
                <a:latin typeface="Sentinel SSm A"/>
              </a:rPr>
              <a:t>If </a:t>
            </a:r>
            <a:r>
              <a:rPr lang="en-US" sz="2800" b="0" i="0" dirty="0">
                <a:effectLst/>
                <a:latin typeface="Sentinel SSm A"/>
              </a:rPr>
              <a:t>there is a vaccine, it is very important </a:t>
            </a:r>
            <a:r>
              <a:rPr lang="en-US" sz="2800" dirty="0">
                <a:latin typeface="Sentinel SSm A"/>
              </a:rPr>
              <a:t>every person gets </a:t>
            </a:r>
            <a:r>
              <a:rPr lang="en-US" sz="2800" b="0" i="0" dirty="0">
                <a:effectLst/>
                <a:latin typeface="Sentinel SSm A"/>
              </a:rPr>
              <a:t>it!</a:t>
            </a:r>
            <a:endParaRPr lang="en-US" sz="2800" dirty="0"/>
          </a:p>
        </p:txBody>
      </p:sp>
      <p:pic>
        <p:nvPicPr>
          <p:cNvPr id="5" name="Picture 4" descr="A picture containing person, wall, indoor, bowed instrument&#10;&#10;Description automatically generated">
            <a:extLst>
              <a:ext uri="{FF2B5EF4-FFF2-40B4-BE49-F238E27FC236}">
                <a16:creationId xmlns:a16="http://schemas.microsoft.com/office/drawing/2014/main" id="{227E0A74-A124-4C5A-ABBF-AB94646BC68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271760" y="1393227"/>
            <a:ext cx="1920240" cy="2386584"/>
          </a:xfrm>
          <a:prstGeom prst="rect">
            <a:avLst/>
          </a:prstGeom>
        </p:spPr>
      </p:pic>
      <p:pic>
        <p:nvPicPr>
          <p:cNvPr id="7" name="Picture 6">
            <a:extLst>
              <a:ext uri="{FF2B5EF4-FFF2-40B4-BE49-F238E27FC236}">
                <a16:creationId xmlns:a16="http://schemas.microsoft.com/office/drawing/2014/main" id="{EECC9534-93B0-40FA-9714-5738FA9376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5790" y="3977640"/>
            <a:ext cx="1920240" cy="2560320"/>
          </a:xfrm>
          <a:prstGeom prst="rect">
            <a:avLst/>
          </a:prstGeom>
        </p:spPr>
      </p:pic>
    </p:spTree>
    <p:extLst>
      <p:ext uri="{BB962C8B-B14F-4D97-AF65-F5344CB8AC3E}">
        <p14:creationId xmlns:p14="http://schemas.microsoft.com/office/powerpoint/2010/main" val="29317714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6" name="Rectangle 11">
            <a:extLst>
              <a:ext uri="{FF2B5EF4-FFF2-40B4-BE49-F238E27FC236}">
                <a16:creationId xmlns:a16="http://schemas.microsoft.com/office/drawing/2014/main" id="{918D53E2-5279-4AF5-A32F-3615A67D2C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solidFill>
          <a:ln>
            <a:noFill/>
          </a:ln>
        </p:spPr>
        <p:style>
          <a:lnRef idx="0">
            <a:scrgbClr r="0" g="0" b="0"/>
          </a:lnRef>
          <a:fillRef idx="1001">
            <a:schemeClr val="dk2"/>
          </a:fillRef>
          <a:effectRef idx="0">
            <a:scrgbClr r="0" g="0" b="0"/>
          </a:effectRef>
          <a:fontRef idx="minor">
            <a:schemeClr val="lt1"/>
          </a:fontRef>
        </p:style>
        <p:txBody>
          <a:bodyPr rtlCol="0" anchor="ctr"/>
          <a:lstStyle/>
          <a:p>
            <a:pPr algn="ctr"/>
            <a:endParaRPr lang="en-US" dirty="0"/>
          </a:p>
        </p:txBody>
      </p:sp>
      <p:sp>
        <p:nvSpPr>
          <p:cNvPr id="17" name="Rectangle 13">
            <a:extLst>
              <a:ext uri="{FF2B5EF4-FFF2-40B4-BE49-F238E27FC236}">
                <a16:creationId xmlns:a16="http://schemas.microsoft.com/office/drawing/2014/main" id="{22432818-1B2C-408D-93F1-667C5008A2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639097"/>
            <a:ext cx="3410810" cy="5578823"/>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FD0C0C1-9F95-4190-AD80-D4FD4FABCEAF}"/>
              </a:ext>
            </a:extLst>
          </p:cNvPr>
          <p:cNvSpPr>
            <a:spLocks noGrp="1"/>
          </p:cNvSpPr>
          <p:nvPr>
            <p:ph type="title"/>
          </p:nvPr>
        </p:nvSpPr>
        <p:spPr>
          <a:xfrm>
            <a:off x="973393" y="1042219"/>
            <a:ext cx="2713703" cy="4827638"/>
          </a:xfrm>
        </p:spPr>
        <p:txBody>
          <a:bodyPr>
            <a:normAutofit/>
          </a:bodyPr>
          <a:lstStyle/>
          <a:p>
            <a:r>
              <a:rPr lang="en-US" b="1" dirty="0">
                <a:solidFill>
                  <a:srgbClr val="099BDD"/>
                </a:solidFill>
              </a:rPr>
              <a:t>COVID 19</a:t>
            </a:r>
          </a:p>
        </p:txBody>
      </p:sp>
      <p:sp>
        <p:nvSpPr>
          <p:cNvPr id="9" name="Content Placeholder 8">
            <a:extLst>
              <a:ext uri="{FF2B5EF4-FFF2-40B4-BE49-F238E27FC236}">
                <a16:creationId xmlns:a16="http://schemas.microsoft.com/office/drawing/2014/main" id="{0C0CD43B-F563-4CD1-B327-58A287B2E297}"/>
              </a:ext>
            </a:extLst>
          </p:cNvPr>
          <p:cNvSpPr>
            <a:spLocks noGrp="1"/>
          </p:cNvSpPr>
          <p:nvPr>
            <p:ph idx="1"/>
          </p:nvPr>
        </p:nvSpPr>
        <p:spPr>
          <a:xfrm>
            <a:off x="4729315" y="639098"/>
            <a:ext cx="6822605" cy="3593946"/>
          </a:xfrm>
        </p:spPr>
        <p:txBody>
          <a:bodyPr>
            <a:normAutofit fontScale="92500"/>
          </a:bodyPr>
          <a:lstStyle/>
          <a:p>
            <a:r>
              <a:rPr lang="en-US" b="0" i="0" dirty="0">
                <a:solidFill>
                  <a:srgbClr val="202124"/>
                </a:solidFill>
                <a:effectLst/>
                <a:latin typeface="Roboto" panose="02000000000000000000" pitchFamily="2" charset="0"/>
              </a:rPr>
              <a:t>Coronavirus disease, COVID-19, is a respiratory illness that can spread from person to person. It </a:t>
            </a:r>
            <a:r>
              <a:rPr lang="en-US" dirty="0">
                <a:solidFill>
                  <a:srgbClr val="202124"/>
                </a:solidFill>
                <a:latin typeface="Roboto" panose="02000000000000000000" pitchFamily="2" charset="0"/>
              </a:rPr>
              <a:t>began to spread January 2019. </a:t>
            </a:r>
            <a:r>
              <a:rPr lang="en-US" b="0" i="0" dirty="0">
                <a:solidFill>
                  <a:srgbClr val="202124"/>
                </a:solidFill>
                <a:effectLst/>
                <a:latin typeface="Roboto" panose="02000000000000000000" pitchFamily="2" charset="0"/>
              </a:rPr>
              <a:t>The virus is thought to spread mainly between people who are in close contact with one another (within about 6 feet) through respiratory droplets produced when an infected person coughs or sneezes.</a:t>
            </a:r>
            <a:br>
              <a:rPr lang="en-US" dirty="0"/>
            </a:br>
            <a:br>
              <a:rPr lang="en-US" dirty="0"/>
            </a:br>
            <a:r>
              <a:rPr lang="en-US" b="0" i="0" dirty="0">
                <a:solidFill>
                  <a:srgbClr val="202124"/>
                </a:solidFill>
                <a:effectLst/>
                <a:latin typeface="Roboto" panose="02000000000000000000" pitchFamily="2" charset="0"/>
              </a:rPr>
              <a:t>It is also possible that a person can get COVID-19 by touching a surface or object that has the virus on it and then touching their own mouth, nose, or eyes.</a:t>
            </a:r>
          </a:p>
          <a:p>
            <a:r>
              <a:rPr lang="en-US" dirty="0">
                <a:solidFill>
                  <a:srgbClr val="202124"/>
                </a:solidFill>
                <a:latin typeface="Roboto" panose="02000000000000000000" pitchFamily="2" charset="0"/>
              </a:rPr>
              <a:t>Covid-19 has killed over 200 million people worldwide.</a:t>
            </a:r>
            <a:endParaRPr lang="en-US" dirty="0"/>
          </a:p>
        </p:txBody>
      </p:sp>
      <p:pic>
        <p:nvPicPr>
          <p:cNvPr id="5" name="Content Placeholder 4" descr="A picture containing close&#10;&#10;Description automatically generated">
            <a:extLst>
              <a:ext uri="{FF2B5EF4-FFF2-40B4-BE49-F238E27FC236}">
                <a16:creationId xmlns:a16="http://schemas.microsoft.com/office/drawing/2014/main" id="{271685D9-A739-409C-988F-CEF34376EE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66450" y="4505426"/>
            <a:ext cx="6109990" cy="2080191"/>
          </a:xfrm>
          <a:prstGeom prst="rect">
            <a:avLst/>
          </a:prstGeom>
        </p:spPr>
      </p:pic>
    </p:spTree>
    <p:extLst>
      <p:ext uri="{BB962C8B-B14F-4D97-AF65-F5344CB8AC3E}">
        <p14:creationId xmlns:p14="http://schemas.microsoft.com/office/powerpoint/2010/main" val="1919759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937E6D20-479A-4FAB-99FD-CB9355D677A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2059012"/>
            <a:ext cx="12188952"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8" name="Rectangle 27">
            <a:extLst>
              <a:ext uri="{FF2B5EF4-FFF2-40B4-BE49-F238E27FC236}">
                <a16:creationId xmlns:a16="http://schemas.microsoft.com/office/drawing/2014/main" id="{BECA82BA-52E3-450B-9E72-D586684033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AC966F9-BB4D-4199-8917-490A8F8636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3738880"/>
            <a:ext cx="12188952"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orbel" panose="020B0503020204020204"/>
              <a:ea typeface="+mn-ea"/>
              <a:cs typeface="+mn-cs"/>
            </a:endParaRPr>
          </a:p>
        </p:txBody>
      </p:sp>
      <p:sp>
        <p:nvSpPr>
          <p:cNvPr id="2" name="Title 1">
            <a:extLst>
              <a:ext uri="{FF2B5EF4-FFF2-40B4-BE49-F238E27FC236}">
                <a16:creationId xmlns:a16="http://schemas.microsoft.com/office/drawing/2014/main" id="{D986AF73-EA33-44A2-8599-2A3AFE669414}"/>
              </a:ext>
            </a:extLst>
          </p:cNvPr>
          <p:cNvSpPr>
            <a:spLocks noGrp="1"/>
          </p:cNvSpPr>
          <p:nvPr>
            <p:ph type="title"/>
          </p:nvPr>
        </p:nvSpPr>
        <p:spPr>
          <a:xfrm>
            <a:off x="365759" y="3876040"/>
            <a:ext cx="11471565" cy="1739347"/>
          </a:xfrm>
        </p:spPr>
        <p:txBody>
          <a:bodyPr vert="horz" lIns="91440" tIns="45720" rIns="91440" bIns="45720" rtlCol="0" anchor="ctr">
            <a:normAutofit/>
          </a:bodyPr>
          <a:lstStyle/>
          <a:p>
            <a:pPr algn="ctr">
              <a:lnSpc>
                <a:spcPct val="80000"/>
              </a:lnSpc>
            </a:pPr>
            <a:r>
              <a:rPr lang="en-US" sz="6000" spc="150" dirty="0"/>
              <a:t>DELTA Variant AFFECTS CHILDREN</a:t>
            </a:r>
          </a:p>
        </p:txBody>
      </p:sp>
      <p:pic>
        <p:nvPicPr>
          <p:cNvPr id="8" name="Content Placeholder 7" descr="A picture containing tree, plant&#10;&#10;Description automatically generated">
            <a:extLst>
              <a:ext uri="{FF2B5EF4-FFF2-40B4-BE49-F238E27FC236}">
                <a16:creationId xmlns:a16="http://schemas.microsoft.com/office/drawing/2014/main" id="{94FA02EC-173E-4CD9-AB5D-482A47EF8EA3}"/>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690707" y="403013"/>
            <a:ext cx="3014134" cy="3014134"/>
          </a:xfrm>
          <a:prstGeom prst="rect">
            <a:avLst/>
          </a:prstGeom>
        </p:spPr>
      </p:pic>
      <p:pic>
        <p:nvPicPr>
          <p:cNvPr id="6" name="Content Placeholder 5">
            <a:extLst>
              <a:ext uri="{FF2B5EF4-FFF2-40B4-BE49-F238E27FC236}">
                <a16:creationId xmlns:a16="http://schemas.microsoft.com/office/drawing/2014/main" id="{70C8C4AC-5353-4079-9D24-0B9DDEC9EDED}"/>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256867" y="753946"/>
            <a:ext cx="3474720" cy="2312268"/>
          </a:xfrm>
          <a:prstGeom prst="rect">
            <a:avLst/>
          </a:prstGeom>
        </p:spPr>
      </p:pic>
    </p:spTree>
    <p:extLst>
      <p:ext uri="{BB962C8B-B14F-4D97-AF65-F5344CB8AC3E}">
        <p14:creationId xmlns:p14="http://schemas.microsoft.com/office/powerpoint/2010/main" val="17735043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C2429-6DAC-416B-A16F-B6FBF0A0F8D9}"/>
              </a:ext>
            </a:extLst>
          </p:cNvPr>
          <p:cNvSpPr>
            <a:spLocks noGrp="1"/>
          </p:cNvSpPr>
          <p:nvPr>
            <p:ph type="title"/>
          </p:nvPr>
        </p:nvSpPr>
        <p:spPr>
          <a:xfrm>
            <a:off x="0" y="284176"/>
            <a:ext cx="12034837" cy="1508760"/>
          </a:xfrm>
        </p:spPr>
        <p:txBody>
          <a:bodyPr>
            <a:normAutofit fontScale="90000"/>
          </a:bodyPr>
          <a:lstStyle/>
          <a:p>
            <a:pPr algn="ctr"/>
            <a:r>
              <a:rPr lang="en-US" b="1" dirty="0"/>
              <a:t>Should it be mandated for  all staff to receive the vaccine to help protect students?</a:t>
            </a:r>
          </a:p>
        </p:txBody>
      </p:sp>
      <p:sp>
        <p:nvSpPr>
          <p:cNvPr id="3" name="Content Placeholder 2">
            <a:extLst>
              <a:ext uri="{FF2B5EF4-FFF2-40B4-BE49-F238E27FC236}">
                <a16:creationId xmlns:a16="http://schemas.microsoft.com/office/drawing/2014/main" id="{A5E513C9-FADD-43D2-A181-1702FBB6AD5D}"/>
              </a:ext>
            </a:extLst>
          </p:cNvPr>
          <p:cNvSpPr>
            <a:spLocks noGrp="1"/>
          </p:cNvSpPr>
          <p:nvPr>
            <p:ph sz="half" idx="1"/>
          </p:nvPr>
        </p:nvSpPr>
        <p:spPr>
          <a:xfrm>
            <a:off x="352130" y="4238956"/>
            <a:ext cx="9012417" cy="1652217"/>
          </a:xfrm>
        </p:spPr>
        <p:txBody>
          <a:bodyPr>
            <a:normAutofit fontScale="85000" lnSpcReduction="20000"/>
          </a:bodyPr>
          <a:lstStyle/>
          <a:p>
            <a:pPr marL="0" indent="0">
              <a:buNone/>
            </a:pPr>
            <a:endParaRPr lang="en-US" dirty="0">
              <a:solidFill>
                <a:srgbClr val="005DBA"/>
              </a:solidFill>
            </a:endParaRPr>
          </a:p>
          <a:p>
            <a:endParaRPr lang="en-US" dirty="0">
              <a:solidFill>
                <a:srgbClr val="005DBA"/>
              </a:solidFill>
            </a:endParaRPr>
          </a:p>
          <a:p>
            <a:pPr marL="0" indent="0">
              <a:buNone/>
            </a:pPr>
            <a:endParaRPr lang="en-US" sz="2800" dirty="0"/>
          </a:p>
          <a:p>
            <a:r>
              <a:rPr lang="en-US" sz="3300" dirty="0">
                <a:solidFill>
                  <a:schemeClr val="bg2">
                    <a:lumMod val="50000"/>
                  </a:schemeClr>
                </a:solidFill>
                <a:hlinkClick r:id="rId2">
                  <a:extLst>
                    <a:ext uri="{A12FA001-AC4F-418D-AE19-62706E023703}">
                      <ahyp:hlinkClr xmlns:ahyp="http://schemas.microsoft.com/office/drawing/2018/hyperlinkcolor" val="tx"/>
                    </a:ext>
                  </a:extLst>
                </a:hlinkClick>
              </a:rPr>
              <a:t>https://www.youtube.com/watch?v=RB61IQxIe2I</a:t>
            </a:r>
            <a:endParaRPr lang="en-US" sz="3300" dirty="0">
              <a:solidFill>
                <a:schemeClr val="bg2">
                  <a:lumMod val="50000"/>
                </a:schemeClr>
              </a:solidFill>
            </a:endParaRPr>
          </a:p>
          <a:p>
            <a:endParaRPr lang="en-US" sz="2800" dirty="0"/>
          </a:p>
        </p:txBody>
      </p:sp>
      <p:pic>
        <p:nvPicPr>
          <p:cNvPr id="10" name="Content Placeholder 9" descr="A picture containing text, person, person, suit&#10;&#10;Description automatically generated">
            <a:extLst>
              <a:ext uri="{FF2B5EF4-FFF2-40B4-BE49-F238E27FC236}">
                <a16:creationId xmlns:a16="http://schemas.microsoft.com/office/drawing/2014/main" id="{C4EAA2F9-C25D-450D-AD09-F4E0460A82A2}"/>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195767" y="2157352"/>
            <a:ext cx="2619375" cy="1743075"/>
          </a:xfrm>
        </p:spPr>
      </p:pic>
      <p:sp>
        <p:nvSpPr>
          <p:cNvPr id="5" name="TextBox 4">
            <a:extLst>
              <a:ext uri="{FF2B5EF4-FFF2-40B4-BE49-F238E27FC236}">
                <a16:creationId xmlns:a16="http://schemas.microsoft.com/office/drawing/2014/main" id="{934D8DFC-31B4-4EA3-8060-F081E4FE0C2F}"/>
              </a:ext>
            </a:extLst>
          </p:cNvPr>
          <p:cNvSpPr txBox="1"/>
          <p:nvPr/>
        </p:nvSpPr>
        <p:spPr>
          <a:xfrm>
            <a:off x="3272096" y="2628781"/>
            <a:ext cx="9012417" cy="800219"/>
          </a:xfrm>
          <a:prstGeom prst="rect">
            <a:avLst/>
          </a:prstGeom>
          <a:noFill/>
        </p:spPr>
        <p:txBody>
          <a:bodyPr wrap="square" rtlCol="0">
            <a:spAutoFit/>
          </a:bodyPr>
          <a:lstStyle/>
          <a:p>
            <a:r>
              <a:rPr lang="en-US" sz="2800" dirty="0">
                <a:hlinkClick r:id="rId4"/>
              </a:rPr>
              <a:t>https://www.youtube.com/watch?v=m8074o4Ef8I&amp;t=213s</a:t>
            </a:r>
            <a:endParaRPr lang="en-US" sz="2800" dirty="0"/>
          </a:p>
          <a:p>
            <a:r>
              <a:rPr lang="en-US" dirty="0"/>
              <a:t> Dr. Fauci</a:t>
            </a:r>
          </a:p>
        </p:txBody>
      </p:sp>
      <p:pic>
        <p:nvPicPr>
          <p:cNvPr id="12" name="Picture 11" descr="A person speaking at a podium&#10;&#10;Description automatically generated with low confidence">
            <a:extLst>
              <a:ext uri="{FF2B5EF4-FFF2-40B4-BE49-F238E27FC236}">
                <a16:creationId xmlns:a16="http://schemas.microsoft.com/office/drawing/2014/main" id="{CEA230CF-0E72-431B-A8D7-5AE1D299C6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52711" y="4674772"/>
            <a:ext cx="2562225" cy="1781175"/>
          </a:xfrm>
          <a:prstGeom prst="rect">
            <a:avLst/>
          </a:prstGeom>
        </p:spPr>
      </p:pic>
    </p:spTree>
    <p:extLst>
      <p:ext uri="{BB962C8B-B14F-4D97-AF65-F5344CB8AC3E}">
        <p14:creationId xmlns:p14="http://schemas.microsoft.com/office/powerpoint/2010/main" val="1242245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39984-C190-4787-BA5F-4C471A1C103E}"/>
              </a:ext>
            </a:extLst>
          </p:cNvPr>
          <p:cNvSpPr>
            <a:spLocks noGrp="1"/>
          </p:cNvSpPr>
          <p:nvPr>
            <p:ph type="title"/>
          </p:nvPr>
        </p:nvSpPr>
        <p:spPr/>
        <p:txBody>
          <a:bodyPr/>
          <a:lstStyle/>
          <a:p>
            <a:pPr algn="ctr"/>
            <a:r>
              <a:rPr lang="en-US" dirty="0"/>
              <a:t>Testimonials</a:t>
            </a:r>
          </a:p>
        </p:txBody>
      </p:sp>
      <p:pic>
        <p:nvPicPr>
          <p:cNvPr id="5" name="Picture 4" descr="A group of people holding their hands up&#10;&#10;Description automatically generated with medium confidence">
            <a:extLst>
              <a:ext uri="{FF2B5EF4-FFF2-40B4-BE49-F238E27FC236}">
                <a16:creationId xmlns:a16="http://schemas.microsoft.com/office/drawing/2014/main" id="{1E032817-DBF5-415A-B309-A81923B0B2B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739" y="2803525"/>
            <a:ext cx="3741555" cy="2489835"/>
          </a:xfrm>
          <a:prstGeom prst="rect">
            <a:avLst/>
          </a:prstGeom>
        </p:spPr>
      </p:pic>
      <p:pic>
        <p:nvPicPr>
          <p:cNvPr id="7" name="Picture 6" descr="A picture containing maraca&#10;&#10;Description automatically generated">
            <a:extLst>
              <a:ext uri="{FF2B5EF4-FFF2-40B4-BE49-F238E27FC236}">
                <a16:creationId xmlns:a16="http://schemas.microsoft.com/office/drawing/2014/main" id="{9686F287-29B0-49EB-BBFC-D6C0EA06BA3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476938" y="2778760"/>
            <a:ext cx="3715062" cy="2489834"/>
          </a:xfrm>
          <a:prstGeom prst="rect">
            <a:avLst/>
          </a:prstGeom>
        </p:spPr>
      </p:pic>
      <p:pic>
        <p:nvPicPr>
          <p:cNvPr id="8" name="Picture 7" descr="Logo&#10;&#10;Description automatically generated">
            <a:extLst>
              <a:ext uri="{FF2B5EF4-FFF2-40B4-BE49-F238E27FC236}">
                <a16:creationId xmlns:a16="http://schemas.microsoft.com/office/drawing/2014/main" id="{CA2914AB-E9EB-46AF-B4BB-A3CA39626F5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287" y="503268"/>
            <a:ext cx="1175632" cy="1070576"/>
          </a:xfrm>
          <a:prstGeom prst="rect">
            <a:avLst/>
          </a:prstGeom>
        </p:spPr>
      </p:pic>
      <p:pic>
        <p:nvPicPr>
          <p:cNvPr id="4" name="video000000">
            <a:hlinkClick r:id="" action="ppaction://media"/>
            <a:extLst>
              <a:ext uri="{FF2B5EF4-FFF2-40B4-BE49-F238E27FC236}">
                <a16:creationId xmlns:a16="http://schemas.microsoft.com/office/drawing/2014/main" id="{4562FE91-6954-4851-9D87-87B7CBA42692}"/>
              </a:ext>
            </a:extLst>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5008881" y="2401823"/>
            <a:ext cx="1844039" cy="1508759"/>
          </a:xfrm>
          <a:prstGeom prst="rect">
            <a:avLst/>
          </a:prstGeom>
        </p:spPr>
      </p:pic>
      <p:pic>
        <p:nvPicPr>
          <p:cNvPr id="3" name="IMG_1844">
            <a:hlinkClick r:id="" action="ppaction://media"/>
            <a:extLst>
              <a:ext uri="{FF2B5EF4-FFF2-40B4-BE49-F238E27FC236}">
                <a16:creationId xmlns:a16="http://schemas.microsoft.com/office/drawing/2014/main" id="{6E22B63C-12FA-41F3-B20B-F7264D1F5D47}"/>
              </a:ext>
            </a:extLst>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5712460" y="4384281"/>
            <a:ext cx="767080" cy="1361567"/>
          </a:xfrm>
          <a:prstGeom prst="rect">
            <a:avLst/>
          </a:prstGeom>
        </p:spPr>
      </p:pic>
    </p:spTree>
    <p:extLst>
      <p:ext uri="{BB962C8B-B14F-4D97-AF65-F5344CB8AC3E}">
        <p14:creationId xmlns:p14="http://schemas.microsoft.com/office/powerpoint/2010/main" val="2651027323"/>
      </p:ext>
    </p:extLst>
  </p:cSld>
  <p:clrMapOvr>
    <a:masterClrMapping/>
  </p:clrMapOvr>
  <mc:AlternateContent xmlns:mc="http://schemas.openxmlformats.org/markup-compatibility/2006" xmlns:p14="http://schemas.microsoft.com/office/powerpoint/2010/main">
    <mc:Choice Requires="p14">
      <p:transition spd="med" p14:dur="700" advTm="99066">
        <p:fade/>
      </p:transition>
    </mc:Choice>
    <mc:Fallback xmlns="">
      <p:transition spd="med" advTm="9906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8640" fill="hold"/>
                                        <p:tgtEl>
                                          <p:spTgt spid="4"/>
                                        </p:tgtEl>
                                      </p:cBhvr>
                                    </p:cmd>
                                  </p:childTnLst>
                                </p:cTn>
                              </p:par>
                            </p:childTnLst>
                          </p:cTn>
                        </p:par>
                        <p:par>
                          <p:cTn id="7" fill="hold">
                            <p:stCondLst>
                              <p:cond delay="38640"/>
                            </p:stCondLst>
                            <p:childTnLst>
                              <p:par>
                                <p:cTn id="8" presetID="1" presetClass="mediacall" presetSubtype="0" fill="hold" nodeType="afterEffect">
                                  <p:stCondLst>
                                    <p:cond delay="0"/>
                                  </p:stCondLst>
                                  <p:childTnLst>
                                    <p:cmd type="call" cmd="playFrom(0.0)">
                                      <p:cBhvr>
                                        <p:cTn id="9" dur="6133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0" fill="hold" display="0">
                  <p:stCondLst>
                    <p:cond delay="indefinite"/>
                  </p:stCondLst>
                </p:cTn>
                <p:tgtEl>
                  <p:spTgt spid="4"/>
                </p:tgtEl>
              </p:cMediaNode>
            </p:video>
            <p:seq concurrent="1" nextAc="seek">
              <p:cTn id="11" restart="whenNotActive" fill="hold" evtFilter="cancelBubble" nodeType="interactiveSeq">
                <p:stCondLst>
                  <p:cond evt="onClick" delay="0">
                    <p:tgtEl>
                      <p:spTgt spid="4"/>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4"/>
                                        </p:tgtEl>
                                      </p:cBhvr>
                                    </p:cmd>
                                  </p:childTnLst>
                                </p:cTn>
                              </p:par>
                            </p:childTnLst>
                          </p:cTn>
                        </p:par>
                      </p:childTnLst>
                    </p:cTn>
                  </p:par>
                </p:childTnLst>
              </p:cTn>
              <p:nextCondLst>
                <p:cond evt="onClick" delay="0">
                  <p:tgtEl>
                    <p:spTgt spid="4"/>
                  </p:tgtEl>
                </p:cond>
              </p:nextCondLst>
            </p:seq>
            <p:video>
              <p:cMediaNode vol="80000">
                <p:cTn id="16" fill="hold" display="0">
                  <p:stCondLst>
                    <p:cond delay="indefinite"/>
                  </p:stCondLst>
                </p:cTn>
                <p:tgtEl>
                  <p:spTgt spid="3"/>
                </p:tgtEl>
              </p:cMediaNode>
            </p:video>
            <p:seq concurrent="1" nextAc="seek">
              <p:cTn id="17" restart="whenNotActive" fill="hold" evtFilter="cancelBubble" nodeType="interactiveSeq">
                <p:stCondLst>
                  <p:cond evt="onClick" delay="0">
                    <p:tgtEl>
                      <p:spTgt spid="3"/>
                    </p:tgtEl>
                  </p:cond>
                </p:stCondLst>
                <p:endSync evt="end" delay="0">
                  <p:rtn val="all"/>
                </p:endSync>
                <p:childTnLst>
                  <p:par>
                    <p:cTn id="18" fill="hold">
                      <p:stCondLst>
                        <p:cond delay="0"/>
                      </p:stCondLst>
                      <p:childTnLst>
                        <p:par>
                          <p:cTn id="19" fill="hold">
                            <p:stCondLst>
                              <p:cond delay="0"/>
                            </p:stCondLst>
                            <p:childTnLst>
                              <p:par>
                                <p:cTn id="20" presetID="2" presetClass="mediacall" presetSubtype="0" fill="hold" nodeType="clickEffect">
                                  <p:stCondLst>
                                    <p:cond delay="0"/>
                                  </p:stCondLst>
                                  <p:childTnLst>
                                    <p:cmd type="call" cmd="togglePause">
                                      <p:cBhvr>
                                        <p:cTn id="21"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612D8-6B21-4E49-9D01-0BD231129AD8}"/>
              </a:ext>
            </a:extLst>
          </p:cNvPr>
          <p:cNvSpPr>
            <a:spLocks noGrp="1"/>
          </p:cNvSpPr>
          <p:nvPr>
            <p:ph type="title"/>
          </p:nvPr>
        </p:nvSpPr>
        <p:spPr/>
        <p:txBody>
          <a:bodyPr/>
          <a:lstStyle/>
          <a:p>
            <a:pPr algn="ctr"/>
            <a:r>
              <a:rPr lang="en-US" dirty="0"/>
              <a:t>Resolution APPROVED NY THE EXECUTIVE BOARD OF LOCAL 420</a:t>
            </a:r>
          </a:p>
        </p:txBody>
      </p:sp>
      <p:pic>
        <p:nvPicPr>
          <p:cNvPr id="4" name="Content Placeholder 3" descr="A picture containing website&#10;&#10;Description automatically generated">
            <a:extLst>
              <a:ext uri="{FF2B5EF4-FFF2-40B4-BE49-F238E27FC236}">
                <a16:creationId xmlns:a16="http://schemas.microsoft.com/office/drawing/2014/main" id="{C3ADA9F9-7487-415F-A62F-DFA53163143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515426" y="245342"/>
            <a:ext cx="1676574" cy="1547594"/>
          </a:xfrm>
          <a:prstGeom prst="rect">
            <a:avLst/>
          </a:prstGeom>
          <a:noFill/>
        </p:spPr>
      </p:pic>
      <p:sp>
        <p:nvSpPr>
          <p:cNvPr id="5" name="TextBox 4">
            <a:extLst>
              <a:ext uri="{FF2B5EF4-FFF2-40B4-BE49-F238E27FC236}">
                <a16:creationId xmlns:a16="http://schemas.microsoft.com/office/drawing/2014/main" id="{4E6F036A-C996-4792-91D6-E906C8EC8D1A}"/>
              </a:ext>
            </a:extLst>
          </p:cNvPr>
          <p:cNvSpPr txBox="1"/>
          <p:nvPr/>
        </p:nvSpPr>
        <p:spPr>
          <a:xfrm>
            <a:off x="1202919" y="1910853"/>
            <a:ext cx="9668107" cy="5262979"/>
          </a:xfrm>
          <a:prstGeom prst="rect">
            <a:avLst/>
          </a:prstGeom>
          <a:noFill/>
        </p:spPr>
        <p:txBody>
          <a:bodyPr wrap="square" rtlCol="0">
            <a:spAutoFit/>
          </a:bodyPr>
          <a:lstStyle/>
          <a:p>
            <a:r>
              <a:rPr lang="en-US" sz="2400" dirty="0"/>
              <a:t>We, AFT LOCAL 420 EB influenced the decision of our National AFT President, Randi Weingarten. At first, she didn’t believe in mandating the vaccination for educators. But we all have considered the totality that good vaccines has reduced sickness and death over the years. Hospitals across the world are out of Pediatric beds and the virus is continuing to take over in our children. We must protect our students, their families, ourselves and our families.</a:t>
            </a:r>
          </a:p>
          <a:p>
            <a:endParaRPr lang="en-US" dirty="0"/>
          </a:p>
          <a:p>
            <a:endParaRPr lang="en-US" dirty="0"/>
          </a:p>
          <a:p>
            <a:pPr algn="ctr"/>
            <a:endParaRPr lang="en-US" dirty="0"/>
          </a:p>
          <a:p>
            <a:pPr algn="ctr"/>
            <a:endParaRPr lang="en-US" sz="3200" dirty="0"/>
          </a:p>
          <a:p>
            <a:pPr algn="ctr"/>
            <a:endParaRPr lang="en-US" sz="3200" dirty="0"/>
          </a:p>
          <a:p>
            <a:pPr algn="ctr"/>
            <a:r>
              <a:rPr lang="en-US" sz="3200" dirty="0"/>
              <a:t> </a:t>
            </a:r>
            <a:r>
              <a:rPr lang="en-US" sz="3200" b="1" dirty="0">
                <a:solidFill>
                  <a:srgbClr val="FF0000"/>
                </a:solidFill>
              </a:rPr>
              <a:t>GET THE VACINATION NOW!!!!!!!!!!!!!!!!!!!!!!!!!!!!!!!!</a:t>
            </a:r>
          </a:p>
          <a:p>
            <a:endParaRPr lang="en-US" dirty="0"/>
          </a:p>
        </p:txBody>
      </p:sp>
      <p:pic>
        <p:nvPicPr>
          <p:cNvPr id="7" name="Picture 6" descr="Logo, company name&#10;&#10;Description automatically generated">
            <a:extLst>
              <a:ext uri="{FF2B5EF4-FFF2-40B4-BE49-F238E27FC236}">
                <a16:creationId xmlns:a16="http://schemas.microsoft.com/office/drawing/2014/main" id="{935AB6D0-8F03-439F-853A-FBBD6715D6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894" y="274871"/>
            <a:ext cx="1524348" cy="1457928"/>
          </a:xfrm>
          <a:prstGeom prst="rect">
            <a:avLst/>
          </a:prstGeom>
        </p:spPr>
      </p:pic>
      <p:pic>
        <p:nvPicPr>
          <p:cNvPr id="9" name="Picture 8" descr="Diagram, icon&#10;&#10;Description automatically generated">
            <a:extLst>
              <a:ext uri="{FF2B5EF4-FFF2-40B4-BE49-F238E27FC236}">
                <a16:creationId xmlns:a16="http://schemas.microsoft.com/office/drawing/2014/main" id="{22149457-717A-4A6F-BD5D-892C73059D9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96884" y="4542343"/>
            <a:ext cx="1634698" cy="1634698"/>
          </a:xfrm>
          <a:prstGeom prst="rect">
            <a:avLst/>
          </a:prstGeom>
        </p:spPr>
      </p:pic>
    </p:spTree>
    <p:extLst>
      <p:ext uri="{BB962C8B-B14F-4D97-AF65-F5344CB8AC3E}">
        <p14:creationId xmlns:p14="http://schemas.microsoft.com/office/powerpoint/2010/main" val="1376335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0" name="Rectangle 16">
            <a:extLst>
              <a:ext uri="{FF2B5EF4-FFF2-40B4-BE49-F238E27FC236}">
                <a16:creationId xmlns:a16="http://schemas.microsoft.com/office/drawing/2014/main" id="{5FEE53ED-925B-49C1-B7A9-DFBD9991D2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02641" y="284176"/>
            <a:ext cx="6522720" cy="1508760"/>
          </a:xfrm>
        </p:spPr>
        <p:txBody>
          <a:bodyPr vert="horz" lIns="91440" tIns="45720" rIns="91440" bIns="45720" rtlCol="0" anchor="ctr">
            <a:normAutofit/>
          </a:bodyPr>
          <a:lstStyle/>
          <a:p>
            <a:pPr algn="ctr"/>
            <a:r>
              <a:rPr lang="en-US"/>
              <a:t>IT’S ALL ABOUT SAFETY!!</a:t>
            </a:r>
          </a:p>
        </p:txBody>
      </p:sp>
      <p:sp>
        <p:nvSpPr>
          <p:cNvPr id="19" name="Rectangle 18">
            <a:extLst>
              <a:ext uri="{FF2B5EF4-FFF2-40B4-BE49-F238E27FC236}">
                <a16:creationId xmlns:a16="http://schemas.microsoft.com/office/drawing/2014/main" id="{E96FC08F-E9E6-492C-951B-052826DD57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6888" y="0"/>
            <a:ext cx="4630994" cy="6858000"/>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dirty="0"/>
          </a:p>
        </p:txBody>
      </p:sp>
      <p:pic>
        <p:nvPicPr>
          <p:cNvPr id="5" name="Content Placeholder 4" descr="Graphical user interface, application&#10;&#10;Description automatically generated">
            <a:extLst>
              <a:ext uri="{FF2B5EF4-FFF2-40B4-BE49-F238E27FC236}">
                <a16:creationId xmlns:a16="http://schemas.microsoft.com/office/drawing/2014/main" id="{4CE2FBB3-78CE-45B5-969A-DD4A0DCBC595}"/>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t="-1285" r="-825" b="30722"/>
          <a:stretch/>
        </p:blipFill>
        <p:spPr>
          <a:xfrm>
            <a:off x="8291164" y="1579521"/>
            <a:ext cx="3374654" cy="1769048"/>
          </a:xfrm>
          <a:prstGeom prst="rect">
            <a:avLst/>
          </a:prstGeom>
        </p:spPr>
      </p:pic>
      <p:pic>
        <p:nvPicPr>
          <p:cNvPr id="12" name="Picture 11" descr="Logo&#10;&#10;Description automatically generated">
            <a:extLst>
              <a:ext uri="{FF2B5EF4-FFF2-40B4-BE49-F238E27FC236}">
                <a16:creationId xmlns:a16="http://schemas.microsoft.com/office/drawing/2014/main" id="{8D123C44-DFD7-4D04-915F-91AADB02F5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6114" y="3504370"/>
            <a:ext cx="3033777" cy="2762674"/>
          </a:xfrm>
          <a:prstGeom prst="rect">
            <a:avLst/>
          </a:prstGeom>
        </p:spPr>
      </p:pic>
      <p:graphicFrame>
        <p:nvGraphicFramePr>
          <p:cNvPr id="4" name="Content Placeholder 2" descr="Horizontal bullet list showing 3 groups arranged adjacent to one another and bullet points are present under each group"/>
          <p:cNvGraphicFramePr>
            <a:graphicFrameLocks noGrp="1"/>
          </p:cNvGraphicFramePr>
          <p:nvPr>
            <p:ph sz="half" idx="2"/>
            <p:extLst>
              <p:ext uri="{D42A27DB-BD31-4B8C-83A1-F6EECF244321}">
                <p14:modId xmlns:p14="http://schemas.microsoft.com/office/powerpoint/2010/main" val="2261691281"/>
              </p:ext>
            </p:extLst>
          </p:nvPr>
        </p:nvGraphicFramePr>
        <p:xfrm>
          <a:off x="665129" y="2318478"/>
          <a:ext cx="6329679" cy="420624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5887687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en-US" dirty="0"/>
              <a:t>Outbreaks/Pandemic/Epidemic</a:t>
            </a:r>
          </a:p>
        </p:txBody>
      </p:sp>
      <p:sp>
        <p:nvSpPr>
          <p:cNvPr id="3" name="Content Placeholder 2"/>
          <p:cNvSpPr>
            <a:spLocks noGrp="1"/>
          </p:cNvSpPr>
          <p:nvPr>
            <p:ph sz="half" idx="1"/>
          </p:nvPr>
        </p:nvSpPr>
        <p:spPr>
          <a:xfrm>
            <a:off x="5845532" y="1963012"/>
            <a:ext cx="5818909" cy="5016499"/>
          </a:xfrm>
        </p:spPr>
        <p:txBody>
          <a:bodyPr>
            <a:normAutofit lnSpcReduction="10000"/>
          </a:bodyPr>
          <a:lstStyle/>
          <a:p>
            <a:pPr>
              <a:lnSpc>
                <a:spcPct val="90000"/>
              </a:lnSpc>
            </a:pPr>
            <a:r>
              <a:rPr lang="en-US" dirty="0"/>
              <a:t>Epidemic outbreaks have defined some of the basic tenets of modern medicine, pushing the scientific community to develop principles of epidemiology, prevention, immunization, and antimicrobial treatment.</a:t>
            </a:r>
          </a:p>
          <a:p>
            <a:pPr>
              <a:lnSpc>
                <a:spcPct val="90000"/>
              </a:lnSpc>
            </a:pPr>
            <a:r>
              <a:rPr lang="en-US" dirty="0"/>
              <a:t>In a long succession throughout history, pandemic outbreaks have decimated societies, determined outcomes of wars, wiped out entire populations. It also opened communication for innovations and advances in sciences, to include medicine, public health, economy, and political systems. </a:t>
            </a:r>
          </a:p>
          <a:p>
            <a:pPr>
              <a:lnSpc>
                <a:spcPct val="90000"/>
              </a:lnSpc>
            </a:pPr>
            <a:r>
              <a:rPr lang="en-US" dirty="0"/>
              <a:t>Pandemic outbreaks have been closely examined through the lens of humanities in the realm of history, including the history of medicine. </a:t>
            </a:r>
          </a:p>
        </p:txBody>
      </p:sp>
      <p:pic>
        <p:nvPicPr>
          <p:cNvPr id="7" name="Picture 6">
            <a:extLst>
              <a:ext uri="{FF2B5EF4-FFF2-40B4-BE49-F238E27FC236}">
                <a16:creationId xmlns:a16="http://schemas.microsoft.com/office/drawing/2014/main" id="{FE39352C-E1BA-4967-8956-61203D328B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086" y="2475968"/>
            <a:ext cx="4752109" cy="2661181"/>
          </a:xfrm>
          <a:prstGeom prst="rect">
            <a:avLst/>
          </a:prstGeom>
          <a:noFill/>
        </p:spPr>
      </p:pic>
      <p:pic>
        <p:nvPicPr>
          <p:cNvPr id="5" name="Picture 4" descr="Logo&#10;&#10;Description automatically generated">
            <a:extLst>
              <a:ext uri="{FF2B5EF4-FFF2-40B4-BE49-F238E27FC236}">
                <a16:creationId xmlns:a16="http://schemas.microsoft.com/office/drawing/2014/main" id="{83866561-1974-484C-B5C3-2DBA1136A3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96578" y="6200019"/>
            <a:ext cx="722549" cy="657981"/>
          </a:xfrm>
          <a:prstGeom prst="rect">
            <a:avLst/>
          </a:prstGeom>
        </p:spPr>
      </p:pic>
    </p:spTree>
    <p:extLst>
      <p:ext uri="{BB962C8B-B14F-4D97-AF65-F5344CB8AC3E}">
        <p14:creationId xmlns:p14="http://schemas.microsoft.com/office/powerpoint/2010/main" val="2325154954"/>
      </p:ext>
    </p:extLst>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FFAF22-CF30-474D-A8A6-54503A745A5A}"/>
              </a:ext>
            </a:extLst>
          </p:cNvPr>
          <p:cNvSpPr>
            <a:spLocks noGrp="1"/>
          </p:cNvSpPr>
          <p:nvPr>
            <p:ph type="title"/>
          </p:nvPr>
        </p:nvSpPr>
        <p:spPr>
          <a:xfrm>
            <a:off x="3946119" y="640080"/>
            <a:ext cx="9784080" cy="1508760"/>
          </a:xfrm>
        </p:spPr>
        <p:txBody>
          <a:bodyPr>
            <a:normAutofit/>
          </a:bodyPr>
          <a:lstStyle/>
          <a:p>
            <a:r>
              <a:rPr lang="en-US" dirty="0"/>
              <a:t>What is a vaccine?</a:t>
            </a:r>
          </a:p>
        </p:txBody>
      </p:sp>
      <p:sp>
        <p:nvSpPr>
          <p:cNvPr id="3" name="Content Placeholder 2">
            <a:extLst>
              <a:ext uri="{FF2B5EF4-FFF2-40B4-BE49-F238E27FC236}">
                <a16:creationId xmlns:a16="http://schemas.microsoft.com/office/drawing/2014/main" id="{3A2047B1-EF56-4B37-AED5-739282A494C9}"/>
              </a:ext>
            </a:extLst>
          </p:cNvPr>
          <p:cNvSpPr>
            <a:spLocks noGrp="1"/>
          </p:cNvSpPr>
          <p:nvPr>
            <p:ph idx="1"/>
          </p:nvPr>
        </p:nvSpPr>
        <p:spPr>
          <a:xfrm>
            <a:off x="1202920" y="2011680"/>
            <a:ext cx="6417080" cy="4206240"/>
          </a:xfrm>
        </p:spPr>
        <p:txBody>
          <a:bodyPr>
            <a:normAutofit/>
          </a:bodyPr>
          <a:lstStyle/>
          <a:p>
            <a:r>
              <a:rPr lang="en-US" sz="2000" b="0" i="0" dirty="0">
                <a:effectLst/>
                <a:latin typeface="Helvetica Neue"/>
              </a:rPr>
              <a:t>A vaccine,</a:t>
            </a:r>
          </a:p>
          <a:p>
            <a:r>
              <a:rPr lang="en-US" sz="2000" b="0" i="0" dirty="0">
                <a:effectLst/>
                <a:latin typeface="Helvetica Neue"/>
              </a:rPr>
              <a:t>is a medical intervention, and as with any medical intervention, may have side effects. </a:t>
            </a:r>
          </a:p>
          <a:p>
            <a:r>
              <a:rPr lang="en-US" sz="2000" b="0" i="0" dirty="0">
                <a:effectLst/>
                <a:latin typeface="Roboto" panose="02000000000000000000" pitchFamily="2" charset="0"/>
              </a:rPr>
              <a:t>is a biological preparation that provides active acquired immunity to a particular infectious disease.</a:t>
            </a:r>
            <a:endParaRPr lang="en-US" sz="2000" b="0" i="0" dirty="0">
              <a:effectLst/>
              <a:latin typeface="Helvetica Neue"/>
            </a:endParaRPr>
          </a:p>
          <a:p>
            <a:r>
              <a:rPr lang="en-US" sz="2000" b="0" i="0" dirty="0">
                <a:effectLst/>
                <a:latin typeface="Roboto" panose="02000000000000000000" pitchFamily="2" charset="0"/>
              </a:rPr>
              <a:t>typically contains an agent that resembles a disease-causing microorganism and is often made from weakened or killed forms of the microbe, its toxins, or one of its surface proteins.</a:t>
            </a:r>
          </a:p>
          <a:p>
            <a:r>
              <a:rPr lang="en-US" sz="2000" b="0" i="0" dirty="0">
                <a:effectLst/>
                <a:latin typeface="Roboto" panose="02000000000000000000" pitchFamily="2" charset="0"/>
              </a:rPr>
              <a:t>triggers your immune response to recognize and fight disease-causing organisms.</a:t>
            </a:r>
          </a:p>
          <a:p>
            <a:endParaRPr lang="en-US" sz="2000" dirty="0"/>
          </a:p>
        </p:txBody>
      </p:sp>
      <p:pic>
        <p:nvPicPr>
          <p:cNvPr id="5" name="Picture 4" descr="Diagram, icon&#10;&#10;Description automatically generated">
            <a:extLst>
              <a:ext uri="{FF2B5EF4-FFF2-40B4-BE49-F238E27FC236}">
                <a16:creationId xmlns:a16="http://schemas.microsoft.com/office/drawing/2014/main" id="{FF54CB26-60F2-476B-9968-7BC615637BE0}"/>
              </a:ext>
            </a:extLst>
          </p:cNvPr>
          <p:cNvPicPr>
            <a:picLocks noChangeAspect="1"/>
          </p:cNvPicPr>
          <p:nvPr/>
        </p:nvPicPr>
        <p:blipFill rotWithShape="1">
          <a:blip r:embed="rId2">
            <a:extLst>
              <a:ext uri="{28A0092B-C50C-407E-A947-70E740481C1C}">
                <a14:useLocalDpi xmlns:a14="http://schemas.microsoft.com/office/drawing/2010/main" val="0"/>
              </a:ext>
            </a:extLst>
          </a:blip>
          <a:srcRect l="13776"/>
          <a:stretch/>
        </p:blipFill>
        <p:spPr>
          <a:xfrm>
            <a:off x="7847215" y="1822028"/>
            <a:ext cx="4342220" cy="5035972"/>
          </a:xfrm>
          <a:prstGeom prst="rect">
            <a:avLst/>
          </a:prstGeom>
        </p:spPr>
      </p:pic>
      <p:pic>
        <p:nvPicPr>
          <p:cNvPr id="6" name="Picture 5" descr="Logo&#10;&#10;Description automatically generated">
            <a:extLst>
              <a:ext uri="{FF2B5EF4-FFF2-40B4-BE49-F238E27FC236}">
                <a16:creationId xmlns:a16="http://schemas.microsoft.com/office/drawing/2014/main" id="{F2BF4CA9-73C5-4EDA-A3BA-872FF27A21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61529" y="271990"/>
            <a:ext cx="827905" cy="753922"/>
          </a:xfrm>
          <a:prstGeom prst="rect">
            <a:avLst/>
          </a:prstGeom>
        </p:spPr>
      </p:pic>
    </p:spTree>
    <p:extLst>
      <p:ext uri="{BB962C8B-B14F-4D97-AF65-F5344CB8AC3E}">
        <p14:creationId xmlns:p14="http://schemas.microsoft.com/office/powerpoint/2010/main" val="125931891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7D851-56DD-4CFB-8181-5E53BFBC3C1D}"/>
              </a:ext>
            </a:extLst>
          </p:cNvPr>
          <p:cNvSpPr>
            <a:spLocks noGrp="1"/>
          </p:cNvSpPr>
          <p:nvPr>
            <p:ph type="title"/>
          </p:nvPr>
        </p:nvSpPr>
        <p:spPr/>
        <p:txBody>
          <a:bodyPr/>
          <a:lstStyle/>
          <a:p>
            <a:pPr algn="ctr"/>
            <a:r>
              <a:rPr lang="en-US" dirty="0"/>
              <a:t>Who introduced inoculation to America?</a:t>
            </a:r>
          </a:p>
        </p:txBody>
      </p:sp>
      <p:sp>
        <p:nvSpPr>
          <p:cNvPr id="3" name="Content Placeholder 2">
            <a:extLst>
              <a:ext uri="{FF2B5EF4-FFF2-40B4-BE49-F238E27FC236}">
                <a16:creationId xmlns:a16="http://schemas.microsoft.com/office/drawing/2014/main" id="{75413DDF-B017-4956-87D7-C5AD0287643B}"/>
              </a:ext>
            </a:extLst>
          </p:cNvPr>
          <p:cNvSpPr>
            <a:spLocks noGrp="1"/>
          </p:cNvSpPr>
          <p:nvPr>
            <p:ph idx="1"/>
          </p:nvPr>
        </p:nvSpPr>
        <p:spPr>
          <a:xfrm>
            <a:off x="999893" y="2400300"/>
            <a:ext cx="5720177" cy="4457700"/>
          </a:xfrm>
        </p:spPr>
        <p:txBody>
          <a:bodyPr>
            <a:normAutofit/>
          </a:bodyPr>
          <a:lstStyle/>
          <a:p>
            <a:r>
              <a:rPr lang="en-US" b="1" dirty="0">
                <a:solidFill>
                  <a:schemeClr val="bg1"/>
                </a:solidFill>
                <a:latin typeface="Arial" panose="020B0604020202020204" pitchFamily="34" charset="0"/>
              </a:rPr>
              <a:t>Onesimus told his owner, Cotton Mather, </a:t>
            </a:r>
            <a:r>
              <a:rPr lang="en-US" b="1" i="0" dirty="0">
                <a:solidFill>
                  <a:schemeClr val="bg1"/>
                </a:solidFill>
                <a:effectLst/>
                <a:latin typeface="Arial" panose="020B0604020202020204" pitchFamily="34" charset="0"/>
              </a:rPr>
              <a:t>people take </a:t>
            </a:r>
            <a:r>
              <a:rPr lang="en-US" b="1" dirty="0">
                <a:solidFill>
                  <a:schemeClr val="bg1"/>
                </a:solidFill>
                <a:latin typeface="Arial" panose="020B0604020202020204" pitchFamily="34" charset="0"/>
              </a:rPr>
              <a:t>j</a:t>
            </a:r>
            <a:r>
              <a:rPr lang="en-US" b="1" i="0" dirty="0">
                <a:solidFill>
                  <a:schemeClr val="bg1"/>
                </a:solidFill>
                <a:effectLst/>
                <a:latin typeface="Arial" panose="020B0604020202020204" pitchFamily="34" charset="0"/>
              </a:rPr>
              <a:t>uice of Smallpox; cut the skin and put in a drop. The </a:t>
            </a:r>
            <a:r>
              <a:rPr lang="en-US" b="1" i="1" u="none" strike="noStrike" dirty="0">
                <a:solidFill>
                  <a:schemeClr val="bg1"/>
                </a:solidFill>
                <a:effectLst/>
                <a:latin typeface="Arial" panose="020B0604020202020204" pitchFamily="34" charset="0"/>
                <a:hlinkClick r:id="rId2" tooltip="Variolation">
                  <a:extLst>
                    <a:ext uri="{A12FA001-AC4F-418D-AE19-62706E023703}">
                      <ahyp:hlinkClr xmlns:ahyp="http://schemas.microsoft.com/office/drawing/2018/hyperlinkcolor" val="tx"/>
                    </a:ext>
                  </a:extLst>
                </a:hlinkClick>
              </a:rPr>
              <a:t>variolation</a:t>
            </a:r>
            <a:r>
              <a:rPr lang="en-US" b="1" i="0" dirty="0">
                <a:solidFill>
                  <a:schemeClr val="bg1"/>
                </a:solidFill>
                <a:effectLst/>
                <a:latin typeface="Arial" panose="020B0604020202020204" pitchFamily="34" charset="0"/>
              </a:rPr>
              <a:t> method of inoculation was long practiced in Africa among sub-Saharan people. The practice was widespread among enslaved people from many regions of Africa and, throughout the slave trade in the Americas, slave communities continued the practice of inoculation despite regional origin.</a:t>
            </a:r>
            <a:endParaRPr lang="en-US" b="1" i="0" dirty="0">
              <a:solidFill>
                <a:schemeClr val="bg1"/>
              </a:solidFill>
              <a:effectLst/>
              <a:latin typeface="Roboto" panose="02000000000000000000" pitchFamily="2" charset="0"/>
            </a:endParaRPr>
          </a:p>
          <a:p>
            <a:endParaRPr lang="en-US" dirty="0"/>
          </a:p>
        </p:txBody>
      </p:sp>
      <p:pic>
        <p:nvPicPr>
          <p:cNvPr id="5" name="Picture 4" descr="A person in a suit&#10;&#10;Description automatically generated with medium confidence">
            <a:extLst>
              <a:ext uri="{FF2B5EF4-FFF2-40B4-BE49-F238E27FC236}">
                <a16:creationId xmlns:a16="http://schemas.microsoft.com/office/drawing/2014/main" id="{88A0A653-9970-4213-9C73-FAFA465AD0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2957" y="2659566"/>
            <a:ext cx="4584943" cy="2567568"/>
          </a:xfrm>
          <a:prstGeom prst="rect">
            <a:avLst/>
          </a:prstGeom>
        </p:spPr>
      </p:pic>
      <p:pic>
        <p:nvPicPr>
          <p:cNvPr id="6" name="Picture 5" descr="Logo&#10;&#10;Description automatically generated">
            <a:extLst>
              <a:ext uri="{FF2B5EF4-FFF2-40B4-BE49-F238E27FC236}">
                <a16:creationId xmlns:a16="http://schemas.microsoft.com/office/drawing/2014/main" id="{01CD11B1-F1F3-4FB6-B5E3-17A8C49AB27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1224165"/>
            <a:ext cx="624585" cy="568771"/>
          </a:xfrm>
          <a:prstGeom prst="rect">
            <a:avLst/>
          </a:prstGeom>
        </p:spPr>
      </p:pic>
    </p:spTree>
    <p:extLst>
      <p:ext uri="{BB962C8B-B14F-4D97-AF65-F5344CB8AC3E}">
        <p14:creationId xmlns:p14="http://schemas.microsoft.com/office/powerpoint/2010/main" val="2109240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3"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909E81-A7AA-4D3D-B09C-D77E149927AC}"/>
              </a:ext>
            </a:extLst>
          </p:cNvPr>
          <p:cNvSpPr>
            <a:spLocks noGrp="1"/>
          </p:cNvSpPr>
          <p:nvPr>
            <p:ph type="title"/>
          </p:nvPr>
        </p:nvSpPr>
        <p:spPr>
          <a:xfrm>
            <a:off x="1340774" y="295193"/>
            <a:ext cx="9784080" cy="1508760"/>
          </a:xfrm>
        </p:spPr>
        <p:txBody>
          <a:bodyPr/>
          <a:lstStyle/>
          <a:p>
            <a:pPr algn="ctr"/>
            <a:r>
              <a:rPr lang="en-US" dirty="0"/>
              <a:t>SMALLPOX</a:t>
            </a:r>
          </a:p>
        </p:txBody>
      </p:sp>
      <p:sp>
        <p:nvSpPr>
          <p:cNvPr id="3" name="Content Placeholder 2">
            <a:extLst>
              <a:ext uri="{FF2B5EF4-FFF2-40B4-BE49-F238E27FC236}">
                <a16:creationId xmlns:a16="http://schemas.microsoft.com/office/drawing/2014/main" id="{8B490A27-C02F-4BEC-B077-989F2C2A5604}"/>
              </a:ext>
            </a:extLst>
          </p:cNvPr>
          <p:cNvSpPr>
            <a:spLocks noGrp="1"/>
          </p:cNvSpPr>
          <p:nvPr>
            <p:ph sz="half" idx="1"/>
          </p:nvPr>
        </p:nvSpPr>
        <p:spPr>
          <a:xfrm>
            <a:off x="0" y="2654242"/>
            <a:ext cx="5761822" cy="3194892"/>
          </a:xfrm>
        </p:spPr>
        <p:txBody>
          <a:bodyPr>
            <a:normAutofit/>
          </a:bodyPr>
          <a:lstStyle/>
          <a:p>
            <a:r>
              <a:rPr lang="en-US" i="0" dirty="0">
                <a:effectLst/>
                <a:latin typeface="Roboto" panose="02000000000000000000" pitchFamily="2" charset="0"/>
              </a:rPr>
              <a:t>Smallpox is a very serious, contagious and sometimes fatal disease caused by a virus (variola); it characteristically includes skin lesions and scabs that, at times, have been confused for chickenpox. The disease occurs only among humans and is passed from person to person</a:t>
            </a:r>
            <a:r>
              <a:rPr lang="en-US" b="0" i="0" dirty="0">
                <a:effectLst/>
                <a:latin typeface="Roboto" panose="02000000000000000000" pitchFamily="2" charset="0"/>
              </a:rPr>
              <a:t>.</a:t>
            </a:r>
          </a:p>
          <a:p>
            <a:r>
              <a:rPr lang="en-US" dirty="0">
                <a:latin typeface="Roboto" panose="02000000000000000000" pitchFamily="2" charset="0"/>
              </a:rPr>
              <a:t>Smallpox was responsible for 300 to 500 million deaths.</a:t>
            </a:r>
          </a:p>
        </p:txBody>
      </p:sp>
      <p:pic>
        <p:nvPicPr>
          <p:cNvPr id="6" name="Picture 5" descr="A painting of a person holding a baby&#10;&#10;Description automatically generated with medium confidence">
            <a:extLst>
              <a:ext uri="{FF2B5EF4-FFF2-40B4-BE49-F238E27FC236}">
                <a16:creationId xmlns:a16="http://schemas.microsoft.com/office/drawing/2014/main" id="{5FCA72F3-5881-409A-B4F7-E91F6A806C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30389" y="91745"/>
            <a:ext cx="3686190" cy="2130908"/>
          </a:xfrm>
          <a:prstGeom prst="rect">
            <a:avLst/>
          </a:prstGeom>
        </p:spPr>
      </p:pic>
      <p:sp>
        <p:nvSpPr>
          <p:cNvPr id="4" name="Content Placeholder 3">
            <a:extLst>
              <a:ext uri="{FF2B5EF4-FFF2-40B4-BE49-F238E27FC236}">
                <a16:creationId xmlns:a16="http://schemas.microsoft.com/office/drawing/2014/main" id="{01845E31-5B13-4F77-80DD-12E1CC6EA78B}"/>
              </a:ext>
            </a:extLst>
          </p:cNvPr>
          <p:cNvSpPr>
            <a:spLocks noGrp="1"/>
          </p:cNvSpPr>
          <p:nvPr>
            <p:ph sz="half" idx="2"/>
          </p:nvPr>
        </p:nvSpPr>
        <p:spPr>
          <a:xfrm>
            <a:off x="6096000" y="2626374"/>
            <a:ext cx="5858035" cy="4206240"/>
          </a:xfrm>
        </p:spPr>
        <p:txBody>
          <a:bodyPr>
            <a:normAutofit/>
          </a:bodyPr>
          <a:lstStyle/>
          <a:p>
            <a:r>
              <a:rPr lang="en-US" dirty="0">
                <a:latin typeface="Roboto" panose="02000000000000000000" pitchFamily="2" charset="0"/>
                <a:ea typeface="Roboto" panose="02000000000000000000" pitchFamily="2" charset="0"/>
              </a:rPr>
              <a:t>A</a:t>
            </a:r>
            <a:r>
              <a:rPr lang="en-US" i="0" dirty="0">
                <a:effectLst/>
                <a:latin typeface="Roboto" panose="02000000000000000000" pitchFamily="2" charset="0"/>
                <a:ea typeface="Roboto" panose="02000000000000000000" pitchFamily="2" charset="0"/>
              </a:rPr>
              <a:t> physician and scientist, Edward Jenner, noticed that milkmaids were protected from smallpox. He guessed it was because they sometimes caught cowpox, a related disease that only caused mild illness in people.</a:t>
            </a:r>
          </a:p>
          <a:p>
            <a:r>
              <a:rPr lang="en-US" b="0" i="0" dirty="0">
                <a:effectLst/>
                <a:latin typeface="Roboto" panose="02000000000000000000" pitchFamily="2" charset="0"/>
                <a:ea typeface="Roboto" panose="02000000000000000000" pitchFamily="2" charset="0"/>
              </a:rPr>
              <a:t>Jenner found a young dairymaid, Sarah Nelms, who had fresh cowpox lesions on her hands and arms. </a:t>
            </a:r>
            <a:r>
              <a:rPr lang="en-US" dirty="0">
                <a:latin typeface="Roboto" panose="02000000000000000000" pitchFamily="2" charset="0"/>
                <a:ea typeface="Roboto" panose="02000000000000000000" pitchFamily="2" charset="0"/>
              </a:rPr>
              <a:t>He used</a:t>
            </a:r>
            <a:r>
              <a:rPr lang="en-US" b="0" i="0" dirty="0">
                <a:effectLst/>
                <a:latin typeface="Roboto" panose="02000000000000000000" pitchFamily="2" charset="0"/>
                <a:ea typeface="Roboto" panose="02000000000000000000" pitchFamily="2" charset="0"/>
              </a:rPr>
              <a:t> matter from her lesions, he inoculated the first person </a:t>
            </a:r>
            <a:r>
              <a:rPr lang="en-US" dirty="0">
                <a:latin typeface="Roboto" panose="02000000000000000000" pitchFamily="2" charset="0"/>
                <a:ea typeface="Roboto" panose="02000000000000000000" pitchFamily="2" charset="0"/>
              </a:rPr>
              <a:t>in America, </a:t>
            </a:r>
            <a:r>
              <a:rPr lang="en-US" b="0" i="0" dirty="0">
                <a:effectLst/>
                <a:latin typeface="Roboto" panose="02000000000000000000" pitchFamily="2" charset="0"/>
                <a:ea typeface="Roboto" panose="02000000000000000000" pitchFamily="2" charset="0"/>
              </a:rPr>
              <a:t>an 8-year-old boy, James Phipps. </a:t>
            </a:r>
            <a:endParaRPr lang="en-US" i="0" dirty="0">
              <a:effectLst/>
              <a:latin typeface="Roboto" panose="02000000000000000000" pitchFamily="2" charset="0"/>
              <a:ea typeface="Roboto" panose="02000000000000000000" pitchFamily="2" charset="0"/>
            </a:endParaRPr>
          </a:p>
          <a:p>
            <a:endParaRPr lang="en-US" dirty="0"/>
          </a:p>
        </p:txBody>
      </p:sp>
      <p:pic>
        <p:nvPicPr>
          <p:cNvPr id="7" name="Picture 6" descr="A picture containing indoor, room, living, furniture&#10;&#10;Description automatically generated">
            <a:extLst>
              <a:ext uri="{FF2B5EF4-FFF2-40B4-BE49-F238E27FC236}">
                <a16:creationId xmlns:a16="http://schemas.microsoft.com/office/drawing/2014/main" id="{DAEE862F-DEF9-4C9E-9208-034048F50C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91745"/>
            <a:ext cx="4307305" cy="2130908"/>
          </a:xfrm>
          <a:prstGeom prst="rect">
            <a:avLst/>
          </a:prstGeom>
        </p:spPr>
      </p:pic>
      <p:pic>
        <p:nvPicPr>
          <p:cNvPr id="8" name="Picture 7" descr="Logo&#10;&#10;Description automatically generated">
            <a:extLst>
              <a:ext uri="{FF2B5EF4-FFF2-40B4-BE49-F238E27FC236}">
                <a16:creationId xmlns:a16="http://schemas.microsoft.com/office/drawing/2014/main" id="{C2B1467C-9436-4D56-81AB-26879293B7E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6322683"/>
            <a:ext cx="587848" cy="535317"/>
          </a:xfrm>
          <a:prstGeom prst="rect">
            <a:avLst/>
          </a:prstGeom>
        </p:spPr>
      </p:pic>
    </p:spTree>
    <p:extLst>
      <p:ext uri="{BB962C8B-B14F-4D97-AF65-F5344CB8AC3E}">
        <p14:creationId xmlns:p14="http://schemas.microsoft.com/office/powerpoint/2010/main" val="22231186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80">
                                          <p:stCondLst>
                                            <p:cond delay="0"/>
                                          </p:stCondLst>
                                        </p:cTn>
                                        <p:tgtEl>
                                          <p:spTgt spid="3">
                                            <p:txEl>
                                              <p:pRg st="1" end="1"/>
                                            </p:txEl>
                                          </p:spTgt>
                                        </p:tgtEl>
                                      </p:cBhvr>
                                    </p:animEffect>
                                    <p:anim calcmode="lin" valueType="num">
                                      <p:cBhvr>
                                        <p:cTn id="13"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xEl>
                                              <p:pRg st="1" end="1"/>
                                            </p:txEl>
                                          </p:spTgt>
                                        </p:tgtEl>
                                      </p:cBhvr>
                                      <p:to x="100000" y="60000"/>
                                    </p:animScale>
                                    <p:animScale>
                                      <p:cBhvr>
                                        <p:cTn id="19" dur="166" decel="50000">
                                          <p:stCondLst>
                                            <p:cond delay="676"/>
                                          </p:stCondLst>
                                        </p:cTn>
                                        <p:tgtEl>
                                          <p:spTgt spid="3">
                                            <p:txEl>
                                              <p:pRg st="1" end="1"/>
                                            </p:txEl>
                                          </p:spTgt>
                                        </p:tgtEl>
                                      </p:cBhvr>
                                      <p:to x="100000" y="100000"/>
                                    </p:animScale>
                                    <p:animScale>
                                      <p:cBhvr>
                                        <p:cTn id="20" dur="26">
                                          <p:stCondLst>
                                            <p:cond delay="1312"/>
                                          </p:stCondLst>
                                        </p:cTn>
                                        <p:tgtEl>
                                          <p:spTgt spid="3">
                                            <p:txEl>
                                              <p:pRg st="1" end="1"/>
                                            </p:txEl>
                                          </p:spTgt>
                                        </p:tgtEl>
                                      </p:cBhvr>
                                      <p:to x="100000" y="80000"/>
                                    </p:animScale>
                                    <p:animScale>
                                      <p:cBhvr>
                                        <p:cTn id="21" dur="166" decel="50000">
                                          <p:stCondLst>
                                            <p:cond delay="1338"/>
                                          </p:stCondLst>
                                        </p:cTn>
                                        <p:tgtEl>
                                          <p:spTgt spid="3">
                                            <p:txEl>
                                              <p:pRg st="1" end="1"/>
                                            </p:txEl>
                                          </p:spTgt>
                                        </p:tgtEl>
                                      </p:cBhvr>
                                      <p:to x="100000" y="100000"/>
                                    </p:animScale>
                                    <p:animScale>
                                      <p:cBhvr>
                                        <p:cTn id="22" dur="26">
                                          <p:stCondLst>
                                            <p:cond delay="1642"/>
                                          </p:stCondLst>
                                        </p:cTn>
                                        <p:tgtEl>
                                          <p:spTgt spid="3">
                                            <p:txEl>
                                              <p:pRg st="1" end="1"/>
                                            </p:txEl>
                                          </p:spTgt>
                                        </p:tgtEl>
                                      </p:cBhvr>
                                      <p:to x="100000" y="90000"/>
                                    </p:animScale>
                                    <p:animScale>
                                      <p:cBhvr>
                                        <p:cTn id="23" dur="166" decel="50000">
                                          <p:stCondLst>
                                            <p:cond delay="1668"/>
                                          </p:stCondLst>
                                        </p:cTn>
                                        <p:tgtEl>
                                          <p:spTgt spid="3">
                                            <p:txEl>
                                              <p:pRg st="1" end="1"/>
                                            </p:txEl>
                                          </p:spTgt>
                                        </p:tgtEl>
                                      </p:cBhvr>
                                      <p:to x="100000" y="100000"/>
                                    </p:animScale>
                                    <p:animScale>
                                      <p:cBhvr>
                                        <p:cTn id="24" dur="26">
                                          <p:stCondLst>
                                            <p:cond delay="1808"/>
                                          </p:stCondLst>
                                        </p:cTn>
                                        <p:tgtEl>
                                          <p:spTgt spid="3">
                                            <p:txEl>
                                              <p:pRg st="1" end="1"/>
                                            </p:txEl>
                                          </p:spTgt>
                                        </p:tgtEl>
                                      </p:cBhvr>
                                      <p:to x="100000" y="95000"/>
                                    </p:animScale>
                                    <p:animScale>
                                      <p:cBhvr>
                                        <p:cTn id="25" dur="166" decel="50000">
                                          <p:stCondLst>
                                            <p:cond delay="1834"/>
                                          </p:stCondLst>
                                        </p:cTn>
                                        <p:tgtEl>
                                          <p:spTgt spid="3">
                                            <p:txEl>
                                              <p:pRg st="1" end="1"/>
                                            </p:txEl>
                                          </p:spTgt>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Effect transition="in" filter="fade">
                                      <p:cBhvr>
                                        <p:cTn id="30" dur="1000"/>
                                        <p:tgtEl>
                                          <p:spTgt spid="4">
                                            <p:txEl>
                                              <p:pRg st="0" end="0"/>
                                            </p:txEl>
                                          </p:spTgt>
                                        </p:tgtEl>
                                      </p:cBhvr>
                                    </p:animEffect>
                                    <p:anim calcmode="lin" valueType="num">
                                      <p:cBhvr>
                                        <p:cTn id="31"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32"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1" end="1"/>
                                            </p:txEl>
                                          </p:spTgt>
                                        </p:tgtEl>
                                        <p:attrNameLst>
                                          <p:attrName>style.visibility</p:attrName>
                                        </p:attrNameLst>
                                      </p:cBhvr>
                                      <p:to>
                                        <p:strVal val="visible"/>
                                      </p:to>
                                    </p:set>
                                    <p:animEffect transition="in" filter="fade">
                                      <p:cBhvr>
                                        <p:cTn id="3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18D53E2-5279-4AF5-A32F-3615A67D2C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solidFill>
          <a:ln>
            <a:noFill/>
          </a:ln>
        </p:spPr>
        <p:style>
          <a:lnRef idx="0">
            <a:scrgbClr r="0" g="0" b="0"/>
          </a:lnRef>
          <a:fillRef idx="1001">
            <a:schemeClr val="dk2"/>
          </a:fillRef>
          <a:effectRef idx="0">
            <a:scrgbClr r="0" g="0" b="0"/>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2432818-1B2C-408D-93F1-667C5008A2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639097"/>
            <a:ext cx="3410810" cy="5578823"/>
          </a:xfrm>
          <a:prstGeom prst="rect">
            <a:avLst/>
          </a:prstGeom>
          <a:ln>
            <a:noFill/>
          </a:ln>
        </p:spPr>
        <p:style>
          <a:lnRef idx="2">
            <a:schemeClr val="accent1">
              <a:shade val="50000"/>
            </a:schemeClr>
          </a:lnRef>
          <a:fillRef idx="1001">
            <a:schemeClr val="l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A743DAE-B078-400F-B91D-960CF0CE6AB5}"/>
              </a:ext>
            </a:extLst>
          </p:cNvPr>
          <p:cNvSpPr>
            <a:spLocks noGrp="1"/>
          </p:cNvSpPr>
          <p:nvPr>
            <p:ph type="title"/>
          </p:nvPr>
        </p:nvSpPr>
        <p:spPr>
          <a:xfrm>
            <a:off x="1117221" y="555678"/>
            <a:ext cx="2713703" cy="4827638"/>
          </a:xfrm>
        </p:spPr>
        <p:txBody>
          <a:bodyPr>
            <a:normAutofit/>
          </a:bodyPr>
          <a:lstStyle/>
          <a:p>
            <a:r>
              <a:rPr lang="en-US" sz="2800" dirty="0">
                <a:solidFill>
                  <a:srgbClr val="099BDD"/>
                </a:solidFill>
              </a:rPr>
              <a:t>What is variolation? </a:t>
            </a:r>
          </a:p>
        </p:txBody>
      </p:sp>
      <p:sp>
        <p:nvSpPr>
          <p:cNvPr id="3" name="Content Placeholder 2">
            <a:extLst>
              <a:ext uri="{FF2B5EF4-FFF2-40B4-BE49-F238E27FC236}">
                <a16:creationId xmlns:a16="http://schemas.microsoft.com/office/drawing/2014/main" id="{837213B1-CE04-43FE-8E80-3285B39977AB}"/>
              </a:ext>
            </a:extLst>
          </p:cNvPr>
          <p:cNvSpPr>
            <a:spLocks noGrp="1"/>
          </p:cNvSpPr>
          <p:nvPr>
            <p:ph idx="1"/>
          </p:nvPr>
        </p:nvSpPr>
        <p:spPr>
          <a:xfrm>
            <a:off x="4729315" y="639098"/>
            <a:ext cx="7229323" cy="5890290"/>
          </a:xfrm>
        </p:spPr>
        <p:txBody>
          <a:bodyPr>
            <a:normAutofit/>
          </a:bodyPr>
          <a:lstStyle/>
          <a:p>
            <a:r>
              <a:rPr lang="en-US" sz="2400" i="0" dirty="0">
                <a:effectLst/>
                <a:latin typeface="Open Sans" panose="020B0604020202020204" pitchFamily="34" charset="0"/>
              </a:rPr>
              <a:t>Variolation was a primitive method of immunizing people against smallpox. In a nutshell, people were intentionally infected with a mild case of smallpox to prevent a more serious, deadly case. Variolation gets its name from Variola - the scientific name for the smallpox virus.  </a:t>
            </a:r>
          </a:p>
          <a:p>
            <a:r>
              <a:rPr lang="en-US" sz="2400" i="0" dirty="0">
                <a:effectLst/>
                <a:latin typeface="Open Sans" panose="020B0606030504020204" pitchFamily="34" charset="0"/>
              </a:rPr>
              <a:t>People would often contract the virus through inhalation. It sets up shop in the oral and respiratory mucosa, (</a:t>
            </a:r>
            <a:r>
              <a:rPr lang="en-US" sz="2400" i="1" dirty="0">
                <a:effectLst/>
                <a:latin typeface="Roboto" panose="02000000000000000000" pitchFamily="2" charset="0"/>
              </a:rPr>
              <a:t>the moist, inner lining of some organs and body cavities; such as the nose, mouth, lungs, and stomach,)</a:t>
            </a:r>
            <a:r>
              <a:rPr lang="en-US" sz="2400" i="1" dirty="0">
                <a:effectLst/>
                <a:latin typeface="Open Sans" panose="020B0606030504020204" pitchFamily="34" charset="0"/>
              </a:rPr>
              <a:t> </a:t>
            </a:r>
            <a:r>
              <a:rPr lang="en-US" sz="2400" i="0" dirty="0">
                <a:effectLst/>
                <a:latin typeface="Open Sans" panose="020B0606030504020204" pitchFamily="34" charset="0"/>
              </a:rPr>
              <a:t>eventually making its way to lymph nodes where it replicates. The virus then travels through the bloodstream into the spleen and bone marrow, where it continues to multiply.</a:t>
            </a:r>
            <a:endParaRPr lang="en-US" sz="2400" dirty="0"/>
          </a:p>
        </p:txBody>
      </p:sp>
      <p:pic>
        <p:nvPicPr>
          <p:cNvPr id="5" name="Picture 4" descr="A close-up of a shark's face&#10;&#10;Description automatically generated with medium confidence">
            <a:extLst>
              <a:ext uri="{FF2B5EF4-FFF2-40B4-BE49-F238E27FC236}">
                <a16:creationId xmlns:a16="http://schemas.microsoft.com/office/drawing/2014/main" id="{32674750-39F1-49B5-97C6-7390D4474A0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0081" y="4615362"/>
            <a:ext cx="3410810" cy="1685977"/>
          </a:xfrm>
          <a:prstGeom prst="rect">
            <a:avLst/>
          </a:prstGeom>
        </p:spPr>
      </p:pic>
      <p:pic>
        <p:nvPicPr>
          <p:cNvPr id="7" name="Picture 6" descr="Logo&#10;&#10;Description automatically generated">
            <a:extLst>
              <a:ext uri="{FF2B5EF4-FFF2-40B4-BE49-F238E27FC236}">
                <a16:creationId xmlns:a16="http://schemas.microsoft.com/office/drawing/2014/main" id="{EF957CCA-A263-4384-8CBB-0E77F20371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5347" y="751998"/>
            <a:ext cx="1138895" cy="1037122"/>
          </a:xfrm>
          <a:prstGeom prst="rect">
            <a:avLst/>
          </a:prstGeom>
        </p:spPr>
      </p:pic>
    </p:spTree>
    <p:extLst>
      <p:ext uri="{BB962C8B-B14F-4D97-AF65-F5344CB8AC3E}">
        <p14:creationId xmlns:p14="http://schemas.microsoft.com/office/powerpoint/2010/main" val="23691397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4D9C4F3-3A51-4F45-8A5D-AAD196BF7D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a:extLst>
              <a:ext uri="{FF2B5EF4-FFF2-40B4-BE49-F238E27FC236}">
                <a16:creationId xmlns:a16="http://schemas.microsoft.com/office/drawing/2014/main" id="{A1F2619B-EB34-4F3C-A3CF-43F97EA81C36}"/>
              </a:ext>
            </a:extLst>
          </p:cNvPr>
          <p:cNvSpPr>
            <a:spLocks noGrp="1"/>
          </p:cNvSpPr>
          <p:nvPr>
            <p:ph type="title"/>
          </p:nvPr>
        </p:nvSpPr>
        <p:spPr>
          <a:xfrm>
            <a:off x="1202919" y="284176"/>
            <a:ext cx="9784080" cy="1508760"/>
          </a:xfrm>
        </p:spPr>
        <p:txBody>
          <a:bodyPr vert="horz" lIns="91440" tIns="45720" rIns="91440" bIns="45720" rtlCol="0" anchor="ctr">
            <a:normAutofit/>
          </a:bodyPr>
          <a:lstStyle/>
          <a:p>
            <a:pPr algn="ctr"/>
            <a:r>
              <a:rPr lang="en-US" dirty="0"/>
              <a:t>Benjamin FRANKLIN</a:t>
            </a:r>
          </a:p>
        </p:txBody>
      </p:sp>
      <p:pic>
        <p:nvPicPr>
          <p:cNvPr id="6" name="Picture 5" descr="Text&#10;&#10;Description automatically generated">
            <a:extLst>
              <a:ext uri="{FF2B5EF4-FFF2-40B4-BE49-F238E27FC236}">
                <a16:creationId xmlns:a16="http://schemas.microsoft.com/office/drawing/2014/main" id="{289CA454-666F-479C-B5C8-AFF6832906E6}"/>
              </a:ext>
            </a:extLst>
          </p:cNvPr>
          <p:cNvPicPr>
            <a:picLocks noChangeAspect="1"/>
          </p:cNvPicPr>
          <p:nvPr/>
        </p:nvPicPr>
        <p:blipFill rotWithShape="1">
          <a:blip r:embed="rId2">
            <a:extLst>
              <a:ext uri="{28A0092B-C50C-407E-A947-70E740481C1C}">
                <a14:useLocalDpi xmlns:a14="http://schemas.microsoft.com/office/drawing/2010/main" val="0"/>
              </a:ext>
            </a:extLst>
          </a:blip>
          <a:srcRect l="12789" r="41960" b="1"/>
          <a:stretch/>
        </p:blipFill>
        <p:spPr>
          <a:xfrm>
            <a:off x="1311486" y="2121962"/>
            <a:ext cx="3045384" cy="3768724"/>
          </a:xfrm>
          <a:prstGeom prst="rect">
            <a:avLst/>
          </a:prstGeom>
        </p:spPr>
      </p:pic>
      <p:sp>
        <p:nvSpPr>
          <p:cNvPr id="3" name="Content Placeholder 2">
            <a:extLst>
              <a:ext uri="{FF2B5EF4-FFF2-40B4-BE49-F238E27FC236}">
                <a16:creationId xmlns:a16="http://schemas.microsoft.com/office/drawing/2014/main" id="{F375EC67-2A9B-484F-8890-45A37B399B3F}"/>
              </a:ext>
            </a:extLst>
          </p:cNvPr>
          <p:cNvSpPr>
            <a:spLocks noGrp="1"/>
          </p:cNvSpPr>
          <p:nvPr>
            <p:ph sz="half" idx="1"/>
          </p:nvPr>
        </p:nvSpPr>
        <p:spPr>
          <a:xfrm>
            <a:off x="4586045" y="2508689"/>
            <a:ext cx="7419975" cy="5054568"/>
          </a:xfrm>
        </p:spPr>
        <p:txBody>
          <a:bodyPr vert="horz" lIns="91440" tIns="45720" rIns="91440" bIns="45720" rtlCol="0">
            <a:noAutofit/>
          </a:bodyPr>
          <a:lstStyle/>
          <a:p>
            <a:pPr marL="0" indent="0">
              <a:buNone/>
            </a:pPr>
            <a:r>
              <a:rPr lang="en-US" sz="2800" b="1" i="1" dirty="0">
                <a:effectLst/>
              </a:rPr>
              <a:t>“I lost one of my sons, a fine boy of four years old, by the smallpox taken in the common way. I long regretted bitterly and still regret that I had not given it to him by inoculation. This I mention for the sake of the parents who omit that operation, on the supposition that they should never forgive themselves if a child died under it; my example showing that the regret may be the same either way, and that, therefore, the safer should be chosen.”</a:t>
            </a:r>
            <a:endParaRPr lang="en-US" sz="2800" b="1" dirty="0"/>
          </a:p>
        </p:txBody>
      </p:sp>
    </p:spTree>
    <p:extLst>
      <p:ext uri="{BB962C8B-B14F-4D97-AF65-F5344CB8AC3E}">
        <p14:creationId xmlns:p14="http://schemas.microsoft.com/office/powerpoint/2010/main" val="1760617465"/>
      </p:ext>
    </p:extLst>
  </p:cSld>
  <p:clrMapOvr>
    <a:masterClrMapping/>
  </p:clrMapOvr>
  <p:transition spd="med">
    <p:pull/>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ppt/theme/theme2.xml><?xml version="1.0" encoding="utf-8"?>
<a:theme xmlns:a="http://schemas.openxmlformats.org/drawingml/2006/main" name="Office Theme">
  <a:themeElements>
    <a:clrScheme name="AcademicScience">
      <a:dk1>
        <a:srgbClr val="000000"/>
      </a:dk1>
      <a:lt1>
        <a:sysClr val="window" lastClr="FFFFFF"/>
      </a:lt1>
      <a:dk2>
        <a:srgbClr val="1B1B1B"/>
      </a:dk2>
      <a:lt2>
        <a:srgbClr val="E5E8E8"/>
      </a:lt2>
      <a:accent1>
        <a:srgbClr val="00B0EA"/>
      </a:accent1>
      <a:accent2>
        <a:srgbClr val="45AE22"/>
      </a:accent2>
      <a:accent3>
        <a:srgbClr val="FFFF00"/>
      </a:accent3>
      <a:accent4>
        <a:srgbClr val="F2760D"/>
      </a:accent4>
      <a:accent5>
        <a:srgbClr val="BB2B35"/>
      </a:accent5>
      <a:accent6>
        <a:srgbClr val="6C3CA2"/>
      </a:accent6>
      <a:hlink>
        <a:srgbClr val="00B0EA"/>
      </a:hlink>
      <a:folHlink>
        <a:srgbClr val="969696"/>
      </a:folHlink>
    </a:clrScheme>
    <a:fontScheme name="Arial">
      <a:maj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Office Theme">
  <a:themeElements>
    <a:clrScheme name="AcademicScience">
      <a:dk1>
        <a:srgbClr val="000000"/>
      </a:dk1>
      <a:lt1>
        <a:sysClr val="window" lastClr="FFFFFF"/>
      </a:lt1>
      <a:dk2>
        <a:srgbClr val="1B1B1B"/>
      </a:dk2>
      <a:lt2>
        <a:srgbClr val="E5E8E8"/>
      </a:lt2>
      <a:accent1>
        <a:srgbClr val="00B0EA"/>
      </a:accent1>
      <a:accent2>
        <a:srgbClr val="45AE22"/>
      </a:accent2>
      <a:accent3>
        <a:srgbClr val="FFFF00"/>
      </a:accent3>
      <a:accent4>
        <a:srgbClr val="F2760D"/>
      </a:accent4>
      <a:accent5>
        <a:srgbClr val="BB2B35"/>
      </a:accent5>
      <a:accent6>
        <a:srgbClr val="6C3CA2"/>
      </a:accent6>
      <a:hlink>
        <a:srgbClr val="00B0EA"/>
      </a:hlink>
      <a:folHlink>
        <a:srgbClr val="969696"/>
      </a:folHlink>
    </a:clrScheme>
    <a:fontScheme name="Arial">
      <a:maj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Arial"/>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Banded</Template>
  <TotalTime>2004</TotalTime>
  <Words>1475</Words>
  <Application>Microsoft Office PowerPoint</Application>
  <PresentationFormat>Widescreen</PresentationFormat>
  <Paragraphs>77</Paragraphs>
  <Slides>20</Slides>
  <Notes>2</Notes>
  <HiddenSlides>0</HiddenSlides>
  <MMClips>3</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Arial</vt:lpstr>
      <vt:lpstr>Corbel</vt:lpstr>
      <vt:lpstr>Helvetica Neue</vt:lpstr>
      <vt:lpstr>Open Sans</vt:lpstr>
      <vt:lpstr>Roboto</vt:lpstr>
      <vt:lpstr>Sentinel SSm A</vt:lpstr>
      <vt:lpstr>Wingdings</vt:lpstr>
      <vt:lpstr>Wingdings 2</vt:lpstr>
      <vt:lpstr>Banded</vt:lpstr>
      <vt:lpstr>MODERN AGE MIRACLES</vt:lpstr>
      <vt:lpstr>Testimonials</vt:lpstr>
      <vt:lpstr>IT’S ALL ABOUT SAFETY!!</vt:lpstr>
      <vt:lpstr>Outbreaks/Pandemic/Epidemic</vt:lpstr>
      <vt:lpstr>What is a vaccine?</vt:lpstr>
      <vt:lpstr>Who introduced inoculation to America?</vt:lpstr>
      <vt:lpstr>SMALLPOX</vt:lpstr>
      <vt:lpstr>What is variolation? </vt:lpstr>
      <vt:lpstr>Benjamin FRANKLIN</vt:lpstr>
      <vt:lpstr>The Tuskegee Experiment</vt:lpstr>
      <vt:lpstr>Do you remember?</vt:lpstr>
      <vt:lpstr>Acknowledgment</vt:lpstr>
      <vt:lpstr>Spanish Influenza </vt:lpstr>
      <vt:lpstr>   </vt:lpstr>
      <vt:lpstr>Iron Lung- It’s a long airtight coffin-shaped box with the head sticking out at one end.</vt:lpstr>
      <vt:lpstr>Paul Alexander</vt:lpstr>
      <vt:lpstr>COVID 19</vt:lpstr>
      <vt:lpstr>DELTA Variant AFFECTS CHILDREN</vt:lpstr>
      <vt:lpstr>Should it be mandated for  all staff to receive the vaccine to help protect students?</vt:lpstr>
      <vt:lpstr>Resolution APPROVED NY THE EXECUTIVE BOARD OF LOCAL 420</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Science Project Title</dc:title>
  <dc:creator>Ms. Cee Jay</dc:creator>
  <cp:lastModifiedBy>LOUIS R. GRAY</cp:lastModifiedBy>
  <cp:revision>10</cp:revision>
  <cp:lastPrinted>2021-08-18T20:45:58Z</cp:lastPrinted>
  <dcterms:created xsi:type="dcterms:W3CDTF">2021-08-10T19:23:04Z</dcterms:created>
  <dcterms:modified xsi:type="dcterms:W3CDTF">2021-08-19T16:39:03Z</dcterms:modified>
</cp:coreProperties>
</file>