
<file path=[Content_Types].xml><?xml version="1.0" encoding="utf-8"?>
<Types xmlns="http://schemas.openxmlformats.org/package/2006/content-types">
  <Default Extension="amr" ContentType="audio/unknown"/>
  <Default Extension="jfif" ContentType="image/jpeg"/>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64" r:id="rId5"/>
    <p:sldId id="263" r:id="rId6"/>
    <p:sldId id="261" r:id="rId7"/>
    <p:sldId id="265"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825" autoAdjust="0"/>
    <p:restoredTop sz="94796" autoAdjust="0"/>
  </p:normalViewPr>
  <p:slideViewPr>
    <p:cSldViewPr snapToGrid="0">
      <p:cViewPr varScale="1">
        <p:scale>
          <a:sx n="59" d="100"/>
          <a:sy n="59" d="100"/>
        </p:scale>
        <p:origin x="288" y="1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98AAA2A-0DE0-4363-ABCD-B59F470F28E8}" type="datetimeFigureOut">
              <a:rPr lang="en-US" smtClean="0"/>
              <a:t>8/4/2021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C909C300-B223-4D5E-ADD8-C3D296AA3E3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92114182"/>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8AAA2A-0DE0-4363-ABCD-B59F470F28E8}"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9C300-B223-4D5E-ADD8-C3D296AA3E3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18467610"/>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8AAA2A-0DE0-4363-ABCD-B59F470F28E8}"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9C300-B223-4D5E-ADD8-C3D296AA3E3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61397198"/>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8AAA2A-0DE0-4363-ABCD-B59F470F28E8}"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9C300-B223-4D5E-ADD8-C3D296AA3E3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2051181"/>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98AAA2A-0DE0-4363-ABCD-B59F470F28E8}"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09C300-B223-4D5E-ADD8-C3D296AA3E3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46592932"/>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98AAA2A-0DE0-4363-ABCD-B59F470F28E8}" type="datetimeFigureOut">
              <a:rPr lang="en-US" smtClean="0"/>
              <a:t>8/4/2021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9C300-B223-4D5E-ADD8-C3D296AA3E3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4880811"/>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98AAA2A-0DE0-4363-ABCD-B59F470F28E8}" type="datetimeFigureOut">
              <a:rPr lang="en-US" smtClean="0"/>
              <a:t>8/4/2021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09C300-B223-4D5E-ADD8-C3D296AA3E3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97664456"/>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8AAA2A-0DE0-4363-ABCD-B59F470F28E8}" type="datetimeFigureOut">
              <a:rPr lang="en-US" smtClean="0"/>
              <a:t>8/4/2021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09C300-B223-4D5E-ADD8-C3D296AA3E3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6352046"/>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8AAA2A-0DE0-4363-ABCD-B59F470F28E8}" type="datetimeFigureOut">
              <a:rPr lang="en-US" smtClean="0"/>
              <a:t>8/4/2021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09C300-B223-4D5E-ADD8-C3D296AA3E39}" type="slidenum">
              <a:rPr lang="en-US" smtClean="0"/>
              <a:t>‹#›</a:t>
            </a:fld>
            <a:endParaRPr lang="en-US"/>
          </a:p>
        </p:txBody>
      </p:sp>
    </p:spTree>
    <p:extLst>
      <p:ext uri="{BB962C8B-B14F-4D97-AF65-F5344CB8AC3E}">
        <p14:creationId xmlns:p14="http://schemas.microsoft.com/office/powerpoint/2010/main" val="3668835344"/>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98AAA2A-0DE0-4363-ABCD-B59F470F28E8}" type="datetimeFigureOut">
              <a:rPr lang="en-US" smtClean="0"/>
              <a:t>8/4/2021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09C300-B223-4D5E-ADD8-C3D296AA3E3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2345636"/>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098AAA2A-0DE0-4363-ABCD-B59F470F28E8}" type="datetimeFigureOut">
              <a:rPr lang="en-US" smtClean="0"/>
              <a:t>8/4/2021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C909C300-B223-4D5E-ADD8-C3D296AA3E3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3534305"/>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98AAA2A-0DE0-4363-ABCD-B59F470F28E8}" type="datetimeFigureOut">
              <a:rPr lang="en-US" smtClean="0"/>
              <a:t>8/4/2021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C909C300-B223-4D5E-ADD8-C3D296AA3E3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412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slideLayout" Target="../slideLayouts/slideLayout1.xml"/><Relationship Id="rId7" Type="http://schemas.openxmlformats.org/officeDocument/2006/relationships/image" Target="../media/image4.png"/><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hyperlink" Target="http://local420.mo.aft.org/" TargetMode="External"/><Relationship Id="rId5" Type="http://schemas.openxmlformats.org/officeDocument/2006/relationships/image" Target="../media/image3.jpg"/><Relationship Id="rId4" Type="http://schemas.openxmlformats.org/officeDocument/2006/relationships/image" Target="../media/image2.jfif"/></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0.jfif"/><Relationship Id="rId3" Type="http://schemas.microsoft.com/office/2007/relationships/media" Target="../media/media3.m4a"/><Relationship Id="rId7" Type="http://schemas.openxmlformats.org/officeDocument/2006/relationships/slideLayout" Target="../slideLayouts/slideLayout2.xml"/><Relationship Id="rId12" Type="http://schemas.openxmlformats.org/officeDocument/2006/relationships/image" Target="../media/image9.jp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audio" Target="../media/media4.m4a"/><Relationship Id="rId11" Type="http://schemas.openxmlformats.org/officeDocument/2006/relationships/image" Target="../media/image8.jfif"/><Relationship Id="rId5" Type="http://schemas.microsoft.com/office/2007/relationships/media" Target="../media/media4.m4a"/><Relationship Id="rId10" Type="http://schemas.openxmlformats.org/officeDocument/2006/relationships/image" Target="../media/image7.jfif"/><Relationship Id="rId4" Type="http://schemas.openxmlformats.org/officeDocument/2006/relationships/audio" Target="../media/media3.m4a"/><Relationship Id="rId9" Type="http://schemas.openxmlformats.org/officeDocument/2006/relationships/image" Target="../media/image6.jfi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jfif"/><Relationship Id="rId5" Type="http://schemas.openxmlformats.org/officeDocument/2006/relationships/image" Target="../media/image4.png"/><Relationship Id="rId4" Type="http://schemas.openxmlformats.org/officeDocument/2006/relationships/image" Target="../media/image11.jfi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2.png"/><Relationship Id="rId5" Type="http://schemas.openxmlformats.org/officeDocument/2006/relationships/image" Target="../media/image2.jfif"/><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4.png"/><Relationship Id="rId5" Type="http://schemas.openxmlformats.org/officeDocument/2006/relationships/image" Target="../media/image13.jfif"/><Relationship Id="rId4" Type="http://schemas.openxmlformats.org/officeDocument/2006/relationships/image" Target="../media/image2.jfi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amr"/><Relationship Id="rId1" Type="http://schemas.microsoft.com/office/2007/relationships/media" Target="../media/media8.amr"/><Relationship Id="rId6" Type="http://schemas.openxmlformats.org/officeDocument/2006/relationships/image" Target="../media/image4.png"/><Relationship Id="rId5" Type="http://schemas.openxmlformats.org/officeDocument/2006/relationships/image" Target="../media/image14.jpeg"/><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4.png"/><Relationship Id="rId5" Type="http://schemas.openxmlformats.org/officeDocument/2006/relationships/hyperlink" Target="http://local420.mo.aft.org/" TargetMode="External"/><Relationship Id="rId4" Type="http://schemas.openxmlformats.org/officeDocument/2006/relationships/hyperlink" Target="https://na3.docusign.net/Member/PowerFormSigning.aspx?PowerFormId=80663a8e-3dcc-4af1-887e-6657257b8d96&amp;env=na3-eu1&amp;acct=ec3b9cbe-19c2-4617-9c9c-2495d4c9f868&amp;v=2" TargetMode="Externa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4.png"/><Relationship Id="rId5" Type="http://schemas.openxmlformats.org/officeDocument/2006/relationships/image" Target="../media/image1.jpg"/><Relationship Id="rId4" Type="http://schemas.openxmlformats.org/officeDocument/2006/relationships/image" Target="../media/image15.jf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7AB95-7ACB-43DE-B16E-F4F3EDC3710A}"/>
              </a:ext>
            </a:extLst>
          </p:cNvPr>
          <p:cNvSpPr>
            <a:spLocks noGrp="1"/>
          </p:cNvSpPr>
          <p:nvPr>
            <p:ph type="ctrTitle"/>
          </p:nvPr>
        </p:nvSpPr>
        <p:spPr>
          <a:xfrm>
            <a:off x="6230271" y="3794336"/>
            <a:ext cx="5242259" cy="1922251"/>
          </a:xfrm>
        </p:spPr>
        <p:txBody>
          <a:bodyPr anchor="t">
            <a:normAutofit/>
          </a:bodyPr>
          <a:lstStyle/>
          <a:p>
            <a:pPr algn="l"/>
            <a:r>
              <a:rPr lang="en-US" sz="4400" dirty="0"/>
              <a:t>We’re THAT union and we’re better TOGETHER!</a:t>
            </a:r>
          </a:p>
        </p:txBody>
      </p:sp>
      <p:pic>
        <p:nvPicPr>
          <p:cNvPr id="5" name="Picture 4" descr="Logo&#10;&#10;Description automatically generated">
            <a:extLst>
              <a:ext uri="{FF2B5EF4-FFF2-40B4-BE49-F238E27FC236}">
                <a16:creationId xmlns:a16="http://schemas.microsoft.com/office/drawing/2014/main" id="{3B49727C-1CFD-4D0F-B9E6-FEE990F0E77E}"/>
              </a:ext>
            </a:extLst>
          </p:cNvPr>
          <p:cNvPicPr>
            <a:picLocks noChangeAspect="1"/>
          </p:cNvPicPr>
          <p:nvPr/>
        </p:nvPicPr>
        <p:blipFill rotWithShape="1">
          <a:blip r:embed="rId4">
            <a:extLst>
              <a:ext uri="{28A0092B-C50C-407E-A947-70E740481C1C}">
                <a14:useLocalDpi xmlns:a14="http://schemas.microsoft.com/office/drawing/2010/main" val="0"/>
              </a:ext>
            </a:extLst>
          </a:blip>
          <a:srcRect l="10881" r="10160" b="1"/>
          <a:stretch/>
        </p:blipFill>
        <p:spPr>
          <a:xfrm>
            <a:off x="-75683" y="565418"/>
            <a:ext cx="5385130" cy="6210629"/>
          </a:xfrm>
          <a:custGeom>
            <a:avLst/>
            <a:gdLst/>
            <a:ahLst/>
            <a:cxnLst/>
            <a:rect l="l" t="t" r="r" b="b"/>
            <a:pathLst>
              <a:path w="5385130" h="6210629">
                <a:moveTo>
                  <a:pt x="2203018" y="0"/>
                </a:moveTo>
                <a:cubicBezTo>
                  <a:pt x="3960450" y="0"/>
                  <a:pt x="5385130" y="1424680"/>
                  <a:pt x="5385130" y="3182112"/>
                </a:cubicBezTo>
                <a:cubicBezTo>
                  <a:pt x="5385130" y="4500186"/>
                  <a:pt x="4583748" y="5631087"/>
                  <a:pt x="3441640" y="6114158"/>
                </a:cubicBezTo>
                <a:lnTo>
                  <a:pt x="3178061" y="6210629"/>
                </a:lnTo>
                <a:lnTo>
                  <a:pt x="1233206" y="6210629"/>
                </a:lnTo>
                <a:lnTo>
                  <a:pt x="1108901" y="6171135"/>
                </a:lnTo>
                <a:cubicBezTo>
                  <a:pt x="767738" y="6046219"/>
                  <a:pt x="453928" y="5864559"/>
                  <a:pt x="178899" y="5637585"/>
                </a:cubicBezTo>
                <a:lnTo>
                  <a:pt x="0" y="5474990"/>
                </a:lnTo>
                <a:lnTo>
                  <a:pt x="0" y="889234"/>
                </a:lnTo>
                <a:lnTo>
                  <a:pt x="178899" y="726640"/>
                </a:lnTo>
                <a:cubicBezTo>
                  <a:pt x="728956" y="272693"/>
                  <a:pt x="1434142" y="0"/>
                  <a:pt x="2203018" y="0"/>
                </a:cubicBezTo>
                <a:close/>
              </a:path>
            </a:pathLst>
          </a:custGeom>
        </p:spPr>
      </p:pic>
      <p:pic>
        <p:nvPicPr>
          <p:cNvPr id="7" name="Picture 6" descr="A sign on a building&#10;&#10;Description automatically generated with low confidence">
            <a:extLst>
              <a:ext uri="{FF2B5EF4-FFF2-40B4-BE49-F238E27FC236}">
                <a16:creationId xmlns:a16="http://schemas.microsoft.com/office/drawing/2014/main" id="{87A23250-6D5A-4751-8ABD-6A2E4FFDE096}"/>
              </a:ext>
            </a:extLst>
          </p:cNvPr>
          <p:cNvPicPr>
            <a:picLocks noChangeAspect="1"/>
          </p:cNvPicPr>
          <p:nvPr/>
        </p:nvPicPr>
        <p:blipFill rotWithShape="1">
          <a:blip r:embed="rId5">
            <a:extLst>
              <a:ext uri="{28A0092B-C50C-407E-A947-70E740481C1C}">
                <a14:useLocalDpi xmlns:a14="http://schemas.microsoft.com/office/drawing/2010/main" val="0"/>
              </a:ext>
            </a:extLst>
          </a:blip>
          <a:srcRect r="-4" b="709"/>
          <a:stretch/>
        </p:blipFill>
        <p:spPr>
          <a:xfrm>
            <a:off x="5398355" y="1"/>
            <a:ext cx="4151376" cy="2349401"/>
          </a:xfrm>
          <a:custGeom>
            <a:avLst/>
            <a:gdLst/>
            <a:ahLst/>
            <a:cxnLst/>
            <a:rect l="l" t="t" r="r" b="b"/>
            <a:pathLst>
              <a:path w="4151376" h="2349401">
                <a:moveTo>
                  <a:pt x="20101" y="0"/>
                </a:moveTo>
                <a:lnTo>
                  <a:pt x="4131276" y="0"/>
                </a:lnTo>
                <a:lnTo>
                  <a:pt x="4140659" y="61486"/>
                </a:lnTo>
                <a:cubicBezTo>
                  <a:pt x="4147746" y="131265"/>
                  <a:pt x="4151376" y="202065"/>
                  <a:pt x="4151376" y="273713"/>
                </a:cubicBezTo>
                <a:cubicBezTo>
                  <a:pt x="4151376" y="1420084"/>
                  <a:pt x="3222059" y="2349401"/>
                  <a:pt x="2075688" y="2349401"/>
                </a:cubicBezTo>
                <a:cubicBezTo>
                  <a:pt x="929317" y="2349401"/>
                  <a:pt x="0" y="1420084"/>
                  <a:pt x="0" y="273713"/>
                </a:cubicBezTo>
                <a:cubicBezTo>
                  <a:pt x="0" y="202065"/>
                  <a:pt x="3630" y="131265"/>
                  <a:pt x="10717" y="61486"/>
                </a:cubicBezTo>
                <a:close/>
              </a:path>
            </a:pathLst>
          </a:custGeom>
        </p:spPr>
      </p:pic>
      <p:sp>
        <p:nvSpPr>
          <p:cNvPr id="6" name="TextBox 5">
            <a:extLst>
              <a:ext uri="{FF2B5EF4-FFF2-40B4-BE49-F238E27FC236}">
                <a16:creationId xmlns:a16="http://schemas.microsoft.com/office/drawing/2014/main" id="{A0AC55E9-6D73-47BB-92DF-6EDEF6A3B211}"/>
              </a:ext>
            </a:extLst>
          </p:cNvPr>
          <p:cNvSpPr txBox="1"/>
          <p:nvPr/>
        </p:nvSpPr>
        <p:spPr>
          <a:xfrm>
            <a:off x="5018992" y="2878998"/>
            <a:ext cx="6140918" cy="369332"/>
          </a:xfrm>
          <a:prstGeom prst="rect">
            <a:avLst/>
          </a:prstGeom>
          <a:noFill/>
        </p:spPr>
        <p:txBody>
          <a:bodyPr wrap="square">
            <a:spAutoFit/>
          </a:bodyPr>
          <a:lstStyle/>
          <a:p>
            <a:pPr algn="ctr"/>
            <a:r>
              <a:rPr lang="en-US" sz="1800" dirty="0">
                <a:solidFill>
                  <a:srgbClr val="FF0000"/>
                </a:solidFill>
                <a:hlinkClick r:id="rId6">
                  <a:extLst>
                    <a:ext uri="{A12FA001-AC4F-418D-AE19-62706E023703}">
                      <ahyp:hlinkClr xmlns:ahyp="http://schemas.microsoft.com/office/drawing/2018/hyperlinkcolor" val="tx"/>
                    </a:ext>
                  </a:extLst>
                </a:hlinkClick>
              </a:rPr>
              <a:t>http://local420.mo.aft.org/</a:t>
            </a:r>
            <a:endParaRPr lang="en-US" sz="1800" dirty="0">
              <a:solidFill>
                <a:srgbClr val="FF0000"/>
              </a:solidFill>
            </a:endParaRPr>
          </a:p>
        </p:txBody>
      </p:sp>
      <p:pic>
        <p:nvPicPr>
          <p:cNvPr id="4" name="New Recording 112">
            <a:hlinkClick r:id="" action="ppaction://media"/>
            <a:extLst>
              <a:ext uri="{FF2B5EF4-FFF2-40B4-BE49-F238E27FC236}">
                <a16:creationId xmlns:a16="http://schemas.microsoft.com/office/drawing/2014/main" id="{40BB3802-AE8C-46A7-B3AF-9A69E67597A9}"/>
              </a:ext>
            </a:extLst>
          </p:cNvPr>
          <p:cNvPicPr>
            <a:picLocks noChangeAspect="1"/>
          </p:cNvPicPr>
          <p:nvPr>
            <a:audioFile r:link="rId1"/>
            <p:extLst>
              <p:ext uri="{DAA4B4D4-6D71-4841-9C94-3DE7FCFB9230}">
                <p14:media xmlns:p14="http://schemas.microsoft.com/office/powerpoint/2010/main" r:embed="rId2">
                  <p14:trim st="2219" end="1534.1041"/>
                </p14:media>
              </p:ext>
            </p:extLst>
          </p:nvPr>
        </p:nvPicPr>
        <p:blipFill>
          <a:blip r:embed="rId7"/>
          <a:stretch>
            <a:fillRect/>
          </a:stretch>
        </p:blipFill>
        <p:spPr>
          <a:xfrm>
            <a:off x="10304426" y="1788643"/>
            <a:ext cx="855484" cy="855484"/>
          </a:xfrm>
          <a:prstGeom prst="rect">
            <a:avLst/>
          </a:prstGeom>
        </p:spPr>
      </p:pic>
      <p:sp>
        <p:nvSpPr>
          <p:cNvPr id="3" name="TextBox 2">
            <a:extLst>
              <a:ext uri="{FF2B5EF4-FFF2-40B4-BE49-F238E27FC236}">
                <a16:creationId xmlns:a16="http://schemas.microsoft.com/office/drawing/2014/main" id="{47CCEC9F-AA4F-4188-BDFF-5D2DE1F59090}"/>
              </a:ext>
            </a:extLst>
          </p:cNvPr>
          <p:cNvSpPr txBox="1"/>
          <p:nvPr/>
        </p:nvSpPr>
        <p:spPr>
          <a:xfrm>
            <a:off x="5558939" y="5636215"/>
            <a:ext cx="7176304" cy="369332"/>
          </a:xfrm>
          <a:prstGeom prst="rect">
            <a:avLst/>
          </a:prstGeom>
          <a:noFill/>
        </p:spPr>
        <p:txBody>
          <a:bodyPr wrap="square" rtlCol="0">
            <a:spAutoFit/>
          </a:bodyPr>
          <a:lstStyle/>
          <a:p>
            <a:r>
              <a:rPr lang="en-US" b="1" dirty="0" err="1">
                <a:solidFill>
                  <a:srgbClr val="FF0000"/>
                </a:solidFill>
              </a:rPr>
              <a:t>Scharad</a:t>
            </a:r>
            <a:r>
              <a:rPr lang="en-US" b="1" dirty="0">
                <a:solidFill>
                  <a:srgbClr val="FF0000"/>
                </a:solidFill>
              </a:rPr>
              <a:t> Hutchins Vice-President of Membership</a:t>
            </a:r>
          </a:p>
        </p:txBody>
      </p:sp>
      <p:pic>
        <p:nvPicPr>
          <p:cNvPr id="11" name="Picture 10" descr="A person in a suit&#10;&#10;Description automatically generated with medium confidence">
            <a:extLst>
              <a:ext uri="{FF2B5EF4-FFF2-40B4-BE49-F238E27FC236}">
                <a16:creationId xmlns:a16="http://schemas.microsoft.com/office/drawing/2014/main" id="{0E5B5EDF-D1AB-466B-BF1A-7AB7FEE36DA6}"/>
              </a:ext>
            </a:extLst>
          </p:cNvPr>
          <p:cNvPicPr>
            <a:picLocks noChangeAspect="1"/>
          </p:cNvPicPr>
          <p:nvPr/>
        </p:nvPicPr>
        <p:blipFill rotWithShape="1">
          <a:blip r:embed="rId8">
            <a:extLst>
              <a:ext uri="{28A0092B-C50C-407E-A947-70E740481C1C}">
                <a14:useLocalDpi xmlns:a14="http://schemas.microsoft.com/office/drawing/2010/main" val="0"/>
              </a:ext>
            </a:extLst>
          </a:blip>
          <a:srcRect l="10317" t="32698" r="3016" b="12431"/>
          <a:stretch/>
        </p:blipFill>
        <p:spPr>
          <a:xfrm>
            <a:off x="9744972" y="306447"/>
            <a:ext cx="2177439" cy="2757217"/>
          </a:xfrm>
          <a:prstGeom prst="rect">
            <a:avLst/>
          </a:prstGeom>
        </p:spPr>
      </p:pic>
    </p:spTree>
    <p:extLst>
      <p:ext uri="{BB962C8B-B14F-4D97-AF65-F5344CB8AC3E}">
        <p14:creationId xmlns:p14="http://schemas.microsoft.com/office/powerpoint/2010/main" val="4032769683"/>
      </p:ext>
    </p:extLst>
  </p:cSld>
  <p:clrMapOvr>
    <a:overrideClrMapping bg1="dk1" tx1="lt1" bg2="dk2" tx2="lt2" accent1="accent1" accent2="accent2" accent3="accent3" accent4="accent4" accent5="accent5" accent6="accent6" hlink="hlink" folHlink="folHlink"/>
  </p:clrMapOvr>
  <p:transition spd="med" advTm="12097">
    <p:pull/>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007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2"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92099-7BAF-4AA7-A080-F2AD700AA4E3}"/>
              </a:ext>
            </a:extLst>
          </p:cNvPr>
          <p:cNvSpPr>
            <a:spLocks noGrp="1"/>
          </p:cNvSpPr>
          <p:nvPr>
            <p:ph type="title"/>
          </p:nvPr>
        </p:nvSpPr>
        <p:spPr/>
        <p:txBody>
          <a:bodyPr/>
          <a:lstStyle/>
          <a:p>
            <a:pPr algn="ctr"/>
            <a:r>
              <a:rPr lang="en-US" dirty="0"/>
              <a:t>Testimonials</a:t>
            </a:r>
          </a:p>
        </p:txBody>
      </p:sp>
      <p:pic>
        <p:nvPicPr>
          <p:cNvPr id="3" name="420 testimonial">
            <a:hlinkClick r:id="" action="ppaction://media"/>
            <a:extLst>
              <a:ext uri="{FF2B5EF4-FFF2-40B4-BE49-F238E27FC236}">
                <a16:creationId xmlns:a16="http://schemas.microsoft.com/office/drawing/2014/main" id="{64ECF7E8-E9A0-4536-BFC2-A6B813D55435}"/>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626079" y="2810176"/>
            <a:ext cx="1651000" cy="1651000"/>
          </a:xfrm>
          <a:prstGeom prst="rect">
            <a:avLst/>
          </a:prstGeom>
        </p:spPr>
      </p:pic>
      <p:sp>
        <p:nvSpPr>
          <p:cNvPr id="5" name="TextBox 4">
            <a:extLst>
              <a:ext uri="{FF2B5EF4-FFF2-40B4-BE49-F238E27FC236}">
                <a16:creationId xmlns:a16="http://schemas.microsoft.com/office/drawing/2014/main" id="{BEA436E9-487D-4C04-A21E-E0B23120DDF2}"/>
              </a:ext>
            </a:extLst>
          </p:cNvPr>
          <p:cNvSpPr txBox="1"/>
          <p:nvPr/>
        </p:nvSpPr>
        <p:spPr>
          <a:xfrm>
            <a:off x="4310742" y="5004247"/>
            <a:ext cx="4288971" cy="369332"/>
          </a:xfrm>
          <a:prstGeom prst="rect">
            <a:avLst/>
          </a:prstGeom>
          <a:noFill/>
        </p:spPr>
        <p:txBody>
          <a:bodyPr wrap="square" rtlCol="0">
            <a:spAutoFit/>
          </a:bodyPr>
          <a:lstStyle/>
          <a:p>
            <a:r>
              <a:rPr lang="en-US" dirty="0"/>
              <a:t>AFT Local 420, Saint Louis Union Members</a:t>
            </a:r>
          </a:p>
        </p:txBody>
      </p:sp>
      <p:pic>
        <p:nvPicPr>
          <p:cNvPr id="8" name="New Recording 115">
            <a:hlinkClick r:id="" action="ppaction://media"/>
            <a:extLst>
              <a:ext uri="{FF2B5EF4-FFF2-40B4-BE49-F238E27FC236}">
                <a16:creationId xmlns:a16="http://schemas.microsoft.com/office/drawing/2014/main" id="{69AC5020-2B94-4233-B195-CFDB5ED9941F}"/>
              </a:ext>
            </a:extLst>
          </p:cNvPr>
          <p:cNvPicPr>
            <a:picLocks noChangeAspect="1"/>
          </p:cNvPicPr>
          <p:nvPr>
            <a:audioFile r:link="rId4"/>
            <p:extLst>
              <p:ext uri="{DAA4B4D4-6D71-4841-9C94-3DE7FCFB9230}">
                <p14:media xmlns:p14="http://schemas.microsoft.com/office/powerpoint/2010/main" r:embed="rId3">
                  <p14:fade out="250"/>
                </p14:media>
              </p:ext>
            </p:extLst>
          </p:nvPr>
        </p:nvPicPr>
        <p:blipFill>
          <a:blip r:embed="rId8"/>
          <a:stretch>
            <a:fillRect/>
          </a:stretch>
        </p:blipFill>
        <p:spPr>
          <a:xfrm>
            <a:off x="5963879" y="4702518"/>
            <a:ext cx="406400" cy="406400"/>
          </a:xfrm>
          <a:prstGeom prst="rect">
            <a:avLst/>
          </a:prstGeom>
        </p:spPr>
      </p:pic>
      <p:pic>
        <p:nvPicPr>
          <p:cNvPr id="11" name="Picture 10" descr="A picture containing text, clipart, businesscard, vector graphics&#10;&#10;Description automatically generated">
            <a:extLst>
              <a:ext uri="{FF2B5EF4-FFF2-40B4-BE49-F238E27FC236}">
                <a16:creationId xmlns:a16="http://schemas.microsoft.com/office/drawing/2014/main" id="{C1390F9C-3551-42C3-816A-B4BA1AF3EAB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00795" y="30956"/>
            <a:ext cx="2133600" cy="2133600"/>
          </a:xfrm>
          <a:prstGeom prst="rect">
            <a:avLst/>
          </a:prstGeom>
        </p:spPr>
      </p:pic>
      <p:pic>
        <p:nvPicPr>
          <p:cNvPr id="14" name="Picture 13" descr="A picture containing text, newspaper&#10;&#10;Description automatically generated">
            <a:extLst>
              <a:ext uri="{FF2B5EF4-FFF2-40B4-BE49-F238E27FC236}">
                <a16:creationId xmlns:a16="http://schemas.microsoft.com/office/drawing/2014/main" id="{D6F9ACAC-054A-4BED-BE85-EFAB955B099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2038" y="129528"/>
            <a:ext cx="2686050" cy="1704975"/>
          </a:xfrm>
          <a:prstGeom prst="rect">
            <a:avLst/>
          </a:prstGeom>
        </p:spPr>
      </p:pic>
      <p:pic>
        <p:nvPicPr>
          <p:cNvPr id="16" name="Picture 15" descr="A picture containing snow, outdoor, tree, slope&#10;&#10;Description automatically generated">
            <a:extLst>
              <a:ext uri="{FF2B5EF4-FFF2-40B4-BE49-F238E27FC236}">
                <a16:creationId xmlns:a16="http://schemas.microsoft.com/office/drawing/2014/main" id="{A291C0E3-251E-4DB0-9D57-14C3EB6F07D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344150" y="4384604"/>
            <a:ext cx="1847850" cy="2466975"/>
          </a:xfrm>
          <a:prstGeom prst="rect">
            <a:avLst/>
          </a:prstGeom>
        </p:spPr>
      </p:pic>
      <p:pic>
        <p:nvPicPr>
          <p:cNvPr id="18" name="Picture 17" descr="A picture containing text, clipart&#10;&#10;Description automatically generated">
            <a:extLst>
              <a:ext uri="{FF2B5EF4-FFF2-40B4-BE49-F238E27FC236}">
                <a16:creationId xmlns:a16="http://schemas.microsoft.com/office/drawing/2014/main" id="{C24BBB56-79BF-4D90-8595-4A347FE84C8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587" y="5618091"/>
            <a:ext cx="3886200" cy="1341504"/>
          </a:xfrm>
          <a:prstGeom prst="rect">
            <a:avLst/>
          </a:prstGeom>
        </p:spPr>
      </p:pic>
      <p:pic>
        <p:nvPicPr>
          <p:cNvPr id="6" name="New Recording 119">
            <a:hlinkClick r:id="" action="ppaction://media"/>
            <a:extLst>
              <a:ext uri="{FF2B5EF4-FFF2-40B4-BE49-F238E27FC236}">
                <a16:creationId xmlns:a16="http://schemas.microsoft.com/office/drawing/2014/main" id="{CA3DE218-2652-408A-A524-A9B7BB7A9195}"/>
              </a:ext>
            </a:extLst>
          </p:cNvPr>
          <p:cNvPicPr>
            <a:picLocks noChangeAspect="1"/>
          </p:cNvPicPr>
          <p:nvPr>
            <a:audioFile r:link="rId6"/>
            <p:extLst>
              <p:ext uri="{DAA4B4D4-6D71-4841-9C94-3DE7FCFB9230}">
                <p14:media xmlns:p14="http://schemas.microsoft.com/office/powerpoint/2010/main" r:embed="rId5"/>
              </p:ext>
            </p:extLst>
          </p:nvPr>
        </p:nvPicPr>
        <p:blipFill>
          <a:blip r:embed="rId8"/>
          <a:stretch>
            <a:fillRect/>
          </a:stretch>
        </p:blipFill>
        <p:spPr>
          <a:xfrm>
            <a:off x="9479667" y="2716686"/>
            <a:ext cx="1629444" cy="1629444"/>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6CAF3BBC-BAE1-4465-B920-1885AE99DD2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761773" y="2386408"/>
            <a:ext cx="4288970" cy="2466975"/>
          </a:xfrm>
          <a:prstGeom prst="rect">
            <a:avLst/>
          </a:prstGeom>
        </p:spPr>
      </p:pic>
    </p:spTree>
    <p:extLst>
      <p:ext uri="{BB962C8B-B14F-4D97-AF65-F5344CB8AC3E}">
        <p14:creationId xmlns:p14="http://schemas.microsoft.com/office/powerpoint/2010/main" val="22470740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7281">
        <p15:prstTrans prst="fallOver"/>
        <p:sndAc>
          <p:endSnd/>
        </p:sndAc>
      </p:transition>
    </mc:Choice>
    <mc:Fallback xmlns="">
      <p:transition spd="slow" advTm="27281">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185"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000" fill="hold"/>
                                        <p:tgtEl>
                                          <p:spTgt spid="18"/>
                                        </p:tgtEl>
                                        <p:attrNameLst>
                                          <p:attrName>ppt_w</p:attrName>
                                        </p:attrNameLst>
                                      </p:cBhvr>
                                      <p:tavLst>
                                        <p:tav tm="0">
                                          <p:val>
                                            <p:fltVal val="0"/>
                                          </p:val>
                                        </p:tav>
                                        <p:tav tm="100000">
                                          <p:val>
                                            <p:strVal val="#ppt_w"/>
                                          </p:val>
                                        </p:tav>
                                      </p:tavLst>
                                    </p:anim>
                                    <p:anim calcmode="lin" valueType="num">
                                      <p:cBhvr>
                                        <p:cTn id="24" dur="1000" fill="hold"/>
                                        <p:tgtEl>
                                          <p:spTgt spid="18"/>
                                        </p:tgtEl>
                                        <p:attrNameLst>
                                          <p:attrName>ppt_h</p:attrName>
                                        </p:attrNameLst>
                                      </p:cBhvr>
                                      <p:tavLst>
                                        <p:tav tm="0">
                                          <p:val>
                                            <p:fltVal val="0"/>
                                          </p:val>
                                        </p:tav>
                                        <p:tav tm="100000">
                                          <p:val>
                                            <p:strVal val="#ppt_h"/>
                                          </p:val>
                                        </p:tav>
                                      </p:tavLst>
                                    </p:anim>
                                    <p:anim calcmode="lin" valueType="num">
                                      <p:cBhvr>
                                        <p:cTn id="25" dur="1000" fill="hold"/>
                                        <p:tgtEl>
                                          <p:spTgt spid="18"/>
                                        </p:tgtEl>
                                        <p:attrNameLst>
                                          <p:attrName>style.rotation</p:attrName>
                                        </p:attrNameLst>
                                      </p:cBhvr>
                                      <p:tavLst>
                                        <p:tav tm="0">
                                          <p:val>
                                            <p:fltVal val="90"/>
                                          </p:val>
                                        </p:tav>
                                        <p:tav tm="100000">
                                          <p:val>
                                            <p:fltVal val="0"/>
                                          </p:val>
                                        </p:tav>
                                      </p:tavLst>
                                    </p:anim>
                                    <p:animEffect transition="in" filter="fade">
                                      <p:cBhvr>
                                        <p:cTn id="26" dur="10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heel(1)">
                                      <p:cBhvr>
                                        <p:cTn id="31" dur="20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50131" fill="hold"/>
                                        <p:tgtEl>
                                          <p:spTgt spid="3"/>
                                        </p:tgtEl>
                                      </p:cBhvr>
                                    </p:cmd>
                                  </p:childTnLst>
                                </p:cTn>
                              </p:par>
                            </p:childTnLst>
                          </p:cTn>
                        </p:par>
                        <p:par>
                          <p:cTn id="36" fill="hold">
                            <p:stCondLst>
                              <p:cond delay="50131"/>
                            </p:stCondLst>
                            <p:childTnLst>
                              <p:par>
                                <p:cTn id="37" presetID="1" presetClass="mediacall" presetSubtype="0" fill="hold" nodeType="afterEffect">
                                  <p:stCondLst>
                                    <p:cond delay="0"/>
                                  </p:stCondLst>
                                  <p:childTnLst>
                                    <p:cmd type="call" cmd="playFrom(0.0)">
                                      <p:cBhvr>
                                        <p:cTn id="38" dur="3197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9" fill="hold" display="0">
                  <p:stCondLst>
                    <p:cond delay="indefinite"/>
                  </p:stCondLst>
                  <p:endCondLst>
                    <p:cond evt="onStopAudio" delay="0">
                      <p:tgtEl>
                        <p:sldTgt/>
                      </p:tgtEl>
                    </p:cond>
                  </p:endCondLst>
                </p:cTn>
                <p:tgtEl>
                  <p:spTgt spid="8"/>
                </p:tgtEl>
              </p:cMediaNode>
            </p:audio>
            <p:audio>
              <p:cMediaNode vol="80000">
                <p:cTn id="40" fill="hold" display="0">
                  <p:stCondLst>
                    <p:cond delay="indefinite"/>
                  </p:stCondLst>
                  <p:endCondLst>
                    <p:cond evt="onStopAudio" delay="0">
                      <p:tgtEl>
                        <p:sldTgt/>
                      </p:tgtEl>
                    </p:cond>
                  </p:endCondLst>
                </p:cTn>
                <p:tgtEl>
                  <p:spTgt spid="3"/>
                </p:tgtEl>
              </p:cMediaNode>
            </p:audio>
            <p:audio>
              <p:cMediaNode vol="80000">
                <p:cTn id="41"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F77C7A-D3C7-4CA4-A6C7-E31C04F7930B}"/>
              </a:ext>
            </a:extLst>
          </p:cNvPr>
          <p:cNvSpPr txBox="1">
            <a:spLocks noGrp="1"/>
          </p:cNvSpPr>
          <p:nvPr>
            <p:ph type="title"/>
          </p:nvPr>
        </p:nvSpPr>
        <p:spPr>
          <a:xfrm flipH="1">
            <a:off x="1835065" y="463902"/>
            <a:ext cx="9604375" cy="480131"/>
          </a:xfrm>
          <a:prstGeom prst="rect">
            <a:avLst/>
          </a:prstGeom>
          <a:noFill/>
        </p:spPr>
        <p:txBody>
          <a:bodyPr wrap="square" rtlCol="0">
            <a:spAutoFit/>
          </a:bodyPr>
          <a:lstStyle/>
          <a:p>
            <a:r>
              <a:rPr lang="en-US" sz="2800" dirty="0"/>
              <a:t>		      What is a union? </a:t>
            </a:r>
          </a:p>
        </p:txBody>
      </p:sp>
      <p:pic>
        <p:nvPicPr>
          <p:cNvPr id="6" name="Picture 5" descr="A picture containing person, indoor, swimsuit&#10;&#10;Description automatically generated">
            <a:extLst>
              <a:ext uri="{FF2B5EF4-FFF2-40B4-BE49-F238E27FC236}">
                <a16:creationId xmlns:a16="http://schemas.microsoft.com/office/drawing/2014/main" id="{89D2827A-D2F4-487A-A52A-44FCBA72D4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497" y="1151379"/>
            <a:ext cx="11430000" cy="524271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6" name="Oval 15">
            <a:extLst>
              <a:ext uri="{FF2B5EF4-FFF2-40B4-BE49-F238E27FC236}">
                <a16:creationId xmlns:a16="http://schemas.microsoft.com/office/drawing/2014/main" id="{44191BC0-1FB5-4968-A15E-33D2490A1BEF}"/>
              </a:ext>
            </a:extLst>
          </p:cNvPr>
          <p:cNvSpPr/>
          <p:nvPr/>
        </p:nvSpPr>
        <p:spPr>
          <a:xfrm>
            <a:off x="3056710" y="1995420"/>
            <a:ext cx="5708468" cy="32947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latin typeface="Montserrat"/>
              </a:rPr>
              <a:t>A labor union or trade union is an organized group of workers who unite to make decisions about their working conditions. Labor unions strive to bring economic justice to the workplace and social justice to our nation.</a:t>
            </a:r>
          </a:p>
        </p:txBody>
      </p:sp>
      <p:pic>
        <p:nvPicPr>
          <p:cNvPr id="18" name="Recorded Sound">
            <a:hlinkClick r:id="" action="ppaction://media"/>
            <a:extLst>
              <a:ext uri="{FF2B5EF4-FFF2-40B4-BE49-F238E27FC236}">
                <a16:creationId xmlns:a16="http://schemas.microsoft.com/office/drawing/2014/main" id="{EFE901B0-117F-4ADD-B19B-E8C47662921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0994" y="5553253"/>
            <a:ext cx="971006" cy="971006"/>
          </a:xfrm>
          <a:prstGeom prst="rect">
            <a:avLst/>
          </a:prstGeom>
        </p:spPr>
      </p:pic>
      <p:pic>
        <p:nvPicPr>
          <p:cNvPr id="20" name="Picture 19" descr="Logo&#10;&#10;Description automatically generated">
            <a:extLst>
              <a:ext uri="{FF2B5EF4-FFF2-40B4-BE49-F238E27FC236}">
                <a16:creationId xmlns:a16="http://schemas.microsoft.com/office/drawing/2014/main" id="{804BEB5F-08DE-41B6-A90B-8440422BCC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5838825"/>
            <a:ext cx="1119188" cy="1019175"/>
          </a:xfrm>
          <a:prstGeom prst="rect">
            <a:avLst/>
          </a:prstGeom>
        </p:spPr>
      </p:pic>
    </p:spTree>
    <p:extLst>
      <p:ext uri="{BB962C8B-B14F-4D97-AF65-F5344CB8AC3E}">
        <p14:creationId xmlns:p14="http://schemas.microsoft.com/office/powerpoint/2010/main" val="3874332384"/>
      </p:ext>
    </p:extLst>
  </p:cSld>
  <p:clrMapOvr>
    <a:masterClrMapping/>
  </p:clrMapOvr>
  <mc:AlternateContent xmlns:mc="http://schemas.openxmlformats.org/markup-compatibility/2006" xmlns:p14="http://schemas.microsoft.com/office/powerpoint/2010/main">
    <mc:Choice Requires="p14">
      <p:transition spd="slow" p14:dur="1250" advTm="19481">
        <p14:switch dir="r"/>
        <p:sndAc>
          <p:endSnd/>
        </p:sndAc>
      </p:transition>
    </mc:Choice>
    <mc:Fallback xmlns="">
      <p:transition spd="slow" advTm="19481">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746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1" fill="hold" display="0">
                  <p:stCondLst>
                    <p:cond delay="indefinite"/>
                  </p:stCondLst>
                  <p:endCondLst>
                    <p:cond evt="onStopAudio" delay="0">
                      <p:tgtEl>
                        <p:sldTgt/>
                      </p:tgtEl>
                    </p:cond>
                  </p:endCondLst>
                </p:cTn>
                <p:tgtEl>
                  <p:spTgt spid="18"/>
                </p:tgtEl>
              </p:cMediaNode>
            </p:audio>
          </p:childTnLst>
        </p:cTn>
      </p:par>
    </p:tnLst>
    <p:bldLst>
      <p:bldP spid="5"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FD553-919E-469E-9782-36D3AEF59BBC}"/>
              </a:ext>
            </a:extLst>
          </p:cNvPr>
          <p:cNvSpPr>
            <a:spLocks noGrp="1"/>
          </p:cNvSpPr>
          <p:nvPr>
            <p:ph type="title"/>
          </p:nvPr>
        </p:nvSpPr>
        <p:spPr/>
        <p:txBody>
          <a:bodyPr/>
          <a:lstStyle/>
          <a:p>
            <a:pPr algn="ctr"/>
            <a:r>
              <a:rPr lang="en-US" sz="3200" dirty="0"/>
              <a:t>WHO IS LOCAL 420?  </a:t>
            </a:r>
            <a:br>
              <a:rPr lang="en-US" sz="3200" dirty="0"/>
            </a:br>
            <a:endParaRPr lang="en-US" dirty="0"/>
          </a:p>
        </p:txBody>
      </p:sp>
      <p:sp>
        <p:nvSpPr>
          <p:cNvPr id="5" name="Content Placeholder 4">
            <a:extLst>
              <a:ext uri="{FF2B5EF4-FFF2-40B4-BE49-F238E27FC236}">
                <a16:creationId xmlns:a16="http://schemas.microsoft.com/office/drawing/2014/main" id="{80472D89-C18C-4CC4-9C89-5A543491B0AE}"/>
              </a:ext>
            </a:extLst>
          </p:cNvPr>
          <p:cNvSpPr>
            <a:spLocks noGrp="1"/>
          </p:cNvSpPr>
          <p:nvPr>
            <p:ph idx="1"/>
          </p:nvPr>
        </p:nvSpPr>
        <p:spPr>
          <a:xfrm>
            <a:off x="1450975" y="2016125"/>
            <a:ext cx="9604375" cy="3449638"/>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t>AFT St. Louis, Local 420 is a union of professionals committed to supporting and advocating for our members and children. We specialize in helping our professionals educate the whole child by, supporting and nurturing all areas of their development and learning, from social-emotional and cognitive learning to literacy, math, science and historical understanding.</a:t>
            </a:r>
          </a:p>
        </p:txBody>
      </p:sp>
      <p:pic>
        <p:nvPicPr>
          <p:cNvPr id="6" name="Recorded Sound">
            <a:hlinkClick r:id="" action="ppaction://media"/>
            <a:extLst>
              <a:ext uri="{FF2B5EF4-FFF2-40B4-BE49-F238E27FC236}">
                <a16:creationId xmlns:a16="http://schemas.microsoft.com/office/drawing/2014/main" id="{7531D4C4-F6AC-413E-ABA2-F438230C6BE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50778" y="4573336"/>
            <a:ext cx="1229895" cy="1229895"/>
          </a:xfrm>
          <a:prstGeom prst="rect">
            <a:avLst/>
          </a:prstGeom>
        </p:spPr>
      </p:pic>
      <p:pic>
        <p:nvPicPr>
          <p:cNvPr id="7" name="Picture 6" descr="Logo&#10;&#10;Description automatically generated">
            <a:extLst>
              <a:ext uri="{FF2B5EF4-FFF2-40B4-BE49-F238E27FC236}">
                <a16:creationId xmlns:a16="http://schemas.microsoft.com/office/drawing/2014/main" id="{6AEFD879-D8DF-4EC4-8E68-993280ACC0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72812" y="5838825"/>
            <a:ext cx="1119188" cy="1019175"/>
          </a:xfrm>
          <a:prstGeom prst="rect">
            <a:avLst/>
          </a:prstGeom>
        </p:spPr>
      </p:pic>
      <p:pic>
        <p:nvPicPr>
          <p:cNvPr id="4" name="Picture 3" descr="Logo, icon&#10;&#10;Description automatically generated with medium confidence">
            <a:extLst>
              <a:ext uri="{FF2B5EF4-FFF2-40B4-BE49-F238E27FC236}">
                <a16:creationId xmlns:a16="http://schemas.microsoft.com/office/drawing/2014/main" id="{28A22CF3-3631-4E85-864A-5FE54A804F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686" y="0"/>
            <a:ext cx="2143125" cy="2143125"/>
          </a:xfrm>
          <a:prstGeom prst="rect">
            <a:avLst/>
          </a:prstGeom>
          <a:ln>
            <a:noFill/>
          </a:ln>
          <a:effectLst>
            <a:softEdge rad="112500"/>
          </a:effectLst>
        </p:spPr>
      </p:pic>
    </p:spTree>
    <p:extLst>
      <p:ext uri="{BB962C8B-B14F-4D97-AF65-F5344CB8AC3E}">
        <p14:creationId xmlns:p14="http://schemas.microsoft.com/office/powerpoint/2010/main" val="1720491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2097">
        <p15:prstTrans prst="fracture"/>
        <p:sndAc>
          <p:endSnd/>
        </p:sndAc>
      </p:transition>
    </mc:Choice>
    <mc:Fallback xmlns="">
      <p:transition spd="slow" advTm="12097">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422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2"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10;&#10;Description automatically generated">
            <a:extLst>
              <a:ext uri="{FF2B5EF4-FFF2-40B4-BE49-F238E27FC236}">
                <a16:creationId xmlns:a16="http://schemas.microsoft.com/office/drawing/2014/main" id="{4DB450D6-B4E8-42D6-AE00-36BE92DAF3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8081" y="0"/>
            <a:ext cx="2090636" cy="1903812"/>
          </a:xfrm>
          <a:prstGeom prst="rect">
            <a:avLst/>
          </a:prstGeom>
        </p:spPr>
      </p:pic>
      <p:sp>
        <p:nvSpPr>
          <p:cNvPr id="2" name="Title 1">
            <a:extLst>
              <a:ext uri="{FF2B5EF4-FFF2-40B4-BE49-F238E27FC236}">
                <a16:creationId xmlns:a16="http://schemas.microsoft.com/office/drawing/2014/main" id="{156110CD-5C0E-40DF-8F8B-0424A328EE73}"/>
              </a:ext>
            </a:extLst>
          </p:cNvPr>
          <p:cNvSpPr>
            <a:spLocks noGrp="1"/>
          </p:cNvSpPr>
          <p:nvPr>
            <p:ph type="title"/>
          </p:nvPr>
        </p:nvSpPr>
        <p:spPr>
          <a:xfrm>
            <a:off x="1093082" y="588085"/>
            <a:ext cx="9605635" cy="1059305"/>
          </a:xfrm>
        </p:spPr>
        <p:txBody>
          <a:bodyPr/>
          <a:lstStyle/>
          <a:p>
            <a:r>
              <a:rPr lang="en-US" dirty="0"/>
              <a:t>Who is eligible to join local 420?</a:t>
            </a:r>
          </a:p>
        </p:txBody>
      </p:sp>
      <p:sp>
        <p:nvSpPr>
          <p:cNvPr id="3" name="Content Placeholder 2">
            <a:extLst>
              <a:ext uri="{FF2B5EF4-FFF2-40B4-BE49-F238E27FC236}">
                <a16:creationId xmlns:a16="http://schemas.microsoft.com/office/drawing/2014/main" id="{14AF4F86-0588-4BA3-89BA-CB3BBA3EB3AA}"/>
              </a:ext>
            </a:extLst>
          </p:cNvPr>
          <p:cNvSpPr>
            <a:spLocks noGrp="1"/>
          </p:cNvSpPr>
          <p:nvPr>
            <p:ph sz="half" idx="1"/>
          </p:nvPr>
        </p:nvSpPr>
        <p:spPr>
          <a:xfrm>
            <a:off x="378927" y="2010879"/>
            <a:ext cx="3317174" cy="2532246"/>
          </a:xfrm>
        </p:spPr>
        <p:txBody>
          <a:bodyPr>
            <a:normAutofit fontScale="25000" lnSpcReduction="20000"/>
          </a:bodyPr>
          <a:lstStyle/>
          <a:p>
            <a:r>
              <a:rPr lang="en-US" sz="6400" dirty="0"/>
              <a:t>Teachers</a:t>
            </a:r>
          </a:p>
          <a:p>
            <a:r>
              <a:rPr lang="en-US" sz="6400" dirty="0"/>
              <a:t>Substitutes</a:t>
            </a:r>
          </a:p>
          <a:p>
            <a:r>
              <a:rPr lang="en-US" sz="6400" dirty="0"/>
              <a:t>ICA’s</a:t>
            </a:r>
          </a:p>
          <a:p>
            <a:r>
              <a:rPr lang="en-US" sz="6400" dirty="0"/>
              <a:t>TA’s</a:t>
            </a:r>
          </a:p>
          <a:p>
            <a:r>
              <a:rPr lang="en-US" sz="6400" dirty="0"/>
              <a:t>Secretarial/Clerical</a:t>
            </a:r>
          </a:p>
          <a:p>
            <a:r>
              <a:rPr lang="en-US" sz="6400" dirty="0"/>
              <a:t>Librarians /Aides</a:t>
            </a:r>
          </a:p>
          <a:p>
            <a:r>
              <a:rPr lang="en-US" sz="6400" dirty="0"/>
              <a:t>Counselors</a:t>
            </a:r>
          </a:p>
          <a:p>
            <a:r>
              <a:rPr lang="en-US" sz="6400" dirty="0"/>
              <a:t>Social Workers</a:t>
            </a:r>
          </a:p>
          <a:p>
            <a:endParaRPr lang="en-US" dirty="0"/>
          </a:p>
        </p:txBody>
      </p:sp>
      <p:sp>
        <p:nvSpPr>
          <p:cNvPr id="4" name="Content Placeholder 3">
            <a:extLst>
              <a:ext uri="{FF2B5EF4-FFF2-40B4-BE49-F238E27FC236}">
                <a16:creationId xmlns:a16="http://schemas.microsoft.com/office/drawing/2014/main" id="{24A18580-A67E-47EE-B7A5-7406EFEA08E7}"/>
              </a:ext>
            </a:extLst>
          </p:cNvPr>
          <p:cNvSpPr>
            <a:spLocks noGrp="1"/>
          </p:cNvSpPr>
          <p:nvPr>
            <p:ph sz="half" idx="2"/>
          </p:nvPr>
        </p:nvSpPr>
        <p:spPr>
          <a:xfrm>
            <a:off x="7064942" y="2010879"/>
            <a:ext cx="4350115" cy="3441520"/>
          </a:xfrm>
        </p:spPr>
        <p:txBody>
          <a:bodyPr>
            <a:normAutofit fontScale="25000" lnSpcReduction="20000"/>
          </a:bodyPr>
          <a:lstStyle/>
          <a:p>
            <a:r>
              <a:rPr lang="en-US" sz="6400" dirty="0"/>
              <a:t>PT/OT</a:t>
            </a:r>
          </a:p>
          <a:p>
            <a:r>
              <a:rPr lang="en-US" sz="6400" dirty="0"/>
              <a:t>ISS Monitors</a:t>
            </a:r>
          </a:p>
          <a:p>
            <a:r>
              <a:rPr lang="en-US" sz="6400" dirty="0"/>
              <a:t>Family Community Specialist</a:t>
            </a:r>
          </a:p>
          <a:p>
            <a:r>
              <a:rPr lang="en-US" sz="6400" dirty="0"/>
              <a:t>Data Processing Specialist</a:t>
            </a:r>
          </a:p>
          <a:p>
            <a:r>
              <a:rPr lang="en-US" sz="6400" dirty="0"/>
              <a:t>Attendance Monitors</a:t>
            </a:r>
          </a:p>
          <a:p>
            <a:r>
              <a:rPr lang="en-US" sz="6400" dirty="0"/>
              <a:t>PBIS</a:t>
            </a:r>
          </a:p>
          <a:p>
            <a:r>
              <a:rPr lang="en-US" sz="6400" dirty="0"/>
              <a:t>Child Care Attendant</a:t>
            </a:r>
          </a:p>
          <a:p>
            <a:r>
              <a:rPr lang="en-US" sz="6400" dirty="0"/>
              <a:t>Safety Officers</a:t>
            </a:r>
          </a:p>
          <a:p>
            <a:endParaRPr lang="en-US" dirty="0"/>
          </a:p>
        </p:txBody>
      </p:sp>
      <p:pic>
        <p:nvPicPr>
          <p:cNvPr id="6" name="Picture 5" descr="A group of people posing for a photo&#10;&#10;Description automatically generated">
            <a:extLst>
              <a:ext uri="{FF2B5EF4-FFF2-40B4-BE49-F238E27FC236}">
                <a16:creationId xmlns:a16="http://schemas.microsoft.com/office/drawing/2014/main" id="{2039F1F3-B5D6-45F1-84C9-B14B199DF5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9691" y="2296073"/>
            <a:ext cx="3820669" cy="27499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New Recording 121 (1)">
            <a:hlinkClick r:id="" action="ppaction://media"/>
            <a:extLst>
              <a:ext uri="{FF2B5EF4-FFF2-40B4-BE49-F238E27FC236}">
                <a16:creationId xmlns:a16="http://schemas.microsoft.com/office/drawing/2014/main" id="{B4114679-F6B1-4E75-B696-41D5326B899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916211" y="4528972"/>
            <a:ext cx="923427" cy="923427"/>
          </a:xfrm>
          <a:prstGeom prst="rect">
            <a:avLst/>
          </a:prstGeom>
        </p:spPr>
      </p:pic>
    </p:spTree>
    <p:extLst>
      <p:ext uri="{BB962C8B-B14F-4D97-AF65-F5344CB8AC3E}">
        <p14:creationId xmlns:p14="http://schemas.microsoft.com/office/powerpoint/2010/main" val="27959375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7281">
        <p159:morph option="byObject"/>
        <p:sndAc>
          <p:endSnd/>
        </p:sndAc>
      </p:transition>
    </mc:Choice>
    <mc:Fallback xmlns="">
      <p:transition spd="slow" advTm="27281">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75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75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nodeType="clickEffect">
                                  <p:stCondLst>
                                    <p:cond delay="75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anim calcmode="lin" valueType="num">
                                      <p:cBhvr>
                                        <p:cTn id="2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75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75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barn(inVertical)">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75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75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7" dur="5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75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barn(inVertical)">
                                      <p:cBhvr>
                                        <p:cTn id="52" dur="5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250"/>
                                  </p:stCondLst>
                                  <p:childTnLst>
                                    <p:set>
                                      <p:cBhvr>
                                        <p:cTn id="56" dur="1" fill="hold">
                                          <p:stCondLst>
                                            <p:cond delay="0"/>
                                          </p:stCondLst>
                                        </p:cTn>
                                        <p:tgtEl>
                                          <p:spTgt spid="4">
                                            <p:txEl>
                                              <p:pRg st="0" end="0"/>
                                            </p:txEl>
                                          </p:spTgt>
                                        </p:tgtEl>
                                        <p:attrNameLst>
                                          <p:attrName>style.visibility</p:attrName>
                                        </p:attrNameLst>
                                      </p:cBhvr>
                                      <p:to>
                                        <p:strVal val="visible"/>
                                      </p:to>
                                    </p:set>
                                    <p:anim calcmode="lin" valueType="num">
                                      <p:cBhvr additive="base">
                                        <p:cTn id="5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8" dur="75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250"/>
                                  </p:stCondLst>
                                  <p:childTnLst>
                                    <p:set>
                                      <p:cBhvr>
                                        <p:cTn id="62" dur="1" fill="hold">
                                          <p:stCondLst>
                                            <p:cond delay="0"/>
                                          </p:stCondLst>
                                        </p:cTn>
                                        <p:tgtEl>
                                          <p:spTgt spid="4">
                                            <p:txEl>
                                              <p:pRg st="1" end="1"/>
                                            </p:txEl>
                                          </p:spTgt>
                                        </p:tgtEl>
                                        <p:attrNameLst>
                                          <p:attrName>style.visibility</p:attrName>
                                        </p:attrNameLst>
                                      </p:cBhvr>
                                      <p:to>
                                        <p:strVal val="visible"/>
                                      </p:to>
                                    </p:set>
                                    <p:animEffect transition="in" filter="fade">
                                      <p:cBhvr>
                                        <p:cTn id="63" dur="1000"/>
                                        <p:tgtEl>
                                          <p:spTgt spid="4">
                                            <p:txEl>
                                              <p:pRg st="1" end="1"/>
                                            </p:txEl>
                                          </p:spTgt>
                                        </p:tgtEl>
                                      </p:cBhvr>
                                    </p:animEffect>
                                    <p:anim calcmode="lin" valueType="num">
                                      <p:cBhvr>
                                        <p:cTn id="6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6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5" presetClass="entr" presetSubtype="0" fill="hold" nodeType="clickEffect">
                                  <p:stCondLst>
                                    <p:cond delay="250"/>
                                  </p:stCondLst>
                                  <p:childTnLst>
                                    <p:set>
                                      <p:cBhvr>
                                        <p:cTn id="69" dur="1" fill="hold">
                                          <p:stCondLst>
                                            <p:cond delay="0"/>
                                          </p:stCondLst>
                                        </p:cTn>
                                        <p:tgtEl>
                                          <p:spTgt spid="4">
                                            <p:txEl>
                                              <p:pRg st="2" end="2"/>
                                            </p:txEl>
                                          </p:spTgt>
                                        </p:tgtEl>
                                        <p:attrNameLst>
                                          <p:attrName>style.visibility</p:attrName>
                                        </p:attrNameLst>
                                      </p:cBhvr>
                                      <p:to>
                                        <p:strVal val="visible"/>
                                      </p:to>
                                    </p:set>
                                    <p:animEffect transition="in" filter="fade">
                                      <p:cBhvr>
                                        <p:cTn id="70" dur="2000"/>
                                        <p:tgtEl>
                                          <p:spTgt spid="4">
                                            <p:txEl>
                                              <p:pRg st="2" end="2"/>
                                            </p:txEl>
                                          </p:spTgt>
                                        </p:tgtEl>
                                      </p:cBhvr>
                                    </p:animEffect>
                                    <p:anim calcmode="lin" valueType="num">
                                      <p:cBhvr>
                                        <p:cTn id="71" dur="2000" fill="hold"/>
                                        <p:tgtEl>
                                          <p:spTgt spid="4">
                                            <p:txEl>
                                              <p:pRg st="2" end="2"/>
                                            </p:txEl>
                                          </p:spTgt>
                                        </p:tgtEl>
                                        <p:attrNameLst>
                                          <p:attrName>ppt_w</p:attrName>
                                        </p:attrNameLst>
                                      </p:cBhvr>
                                      <p:tavLst>
                                        <p:tav tm="0" fmla="#ppt_w*sin(2.5*pi*$)">
                                          <p:val>
                                            <p:fltVal val="0"/>
                                          </p:val>
                                        </p:tav>
                                        <p:tav tm="100000">
                                          <p:val>
                                            <p:fltVal val="1"/>
                                          </p:val>
                                        </p:tav>
                                      </p:tavLst>
                                    </p:anim>
                                    <p:anim calcmode="lin" valueType="num">
                                      <p:cBhvr>
                                        <p:cTn id="72" dur="20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250"/>
                                  </p:stCondLst>
                                  <p:childTnLst>
                                    <p:set>
                                      <p:cBhvr>
                                        <p:cTn id="76" dur="1" fill="hold">
                                          <p:stCondLst>
                                            <p:cond delay="0"/>
                                          </p:stCondLst>
                                        </p:cTn>
                                        <p:tgtEl>
                                          <p:spTgt spid="4">
                                            <p:txEl>
                                              <p:pRg st="3" end="3"/>
                                            </p:txEl>
                                          </p:spTgt>
                                        </p:tgtEl>
                                        <p:attrNameLst>
                                          <p:attrName>style.visibility</p:attrName>
                                        </p:attrNameLst>
                                      </p:cBhvr>
                                      <p:to>
                                        <p:strVal val="visible"/>
                                      </p:to>
                                    </p:set>
                                    <p:anim calcmode="lin" valueType="num">
                                      <p:cBhvr>
                                        <p:cTn id="7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78"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79" dur="500"/>
                                        <p:tgtEl>
                                          <p:spTgt spid="4">
                                            <p:txEl>
                                              <p:pRg st="3" end="3"/>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250"/>
                                  </p:stCondLst>
                                  <p:childTnLst>
                                    <p:set>
                                      <p:cBhvr>
                                        <p:cTn id="83" dur="1" fill="hold">
                                          <p:stCondLst>
                                            <p:cond delay="0"/>
                                          </p:stCondLst>
                                        </p:cTn>
                                        <p:tgtEl>
                                          <p:spTgt spid="4">
                                            <p:txEl>
                                              <p:pRg st="4" end="4"/>
                                            </p:txEl>
                                          </p:spTgt>
                                        </p:tgtEl>
                                        <p:attrNameLst>
                                          <p:attrName>style.visibility</p:attrName>
                                        </p:attrNameLst>
                                      </p:cBhvr>
                                      <p:to>
                                        <p:strVal val="visible"/>
                                      </p:to>
                                    </p:set>
                                    <p:animEffect transition="in" filter="wipe(down)">
                                      <p:cBhvr>
                                        <p:cTn id="84" dur="500"/>
                                        <p:tgtEl>
                                          <p:spTgt spid="4">
                                            <p:txEl>
                                              <p:pRg st="4" end="4"/>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750"/>
                                  </p:stCondLst>
                                  <p:childTnLst>
                                    <p:set>
                                      <p:cBhvr>
                                        <p:cTn id="88" dur="1" fill="hold">
                                          <p:stCondLst>
                                            <p:cond delay="0"/>
                                          </p:stCondLst>
                                        </p:cTn>
                                        <p:tgtEl>
                                          <p:spTgt spid="4">
                                            <p:txEl>
                                              <p:pRg st="5" end="5"/>
                                            </p:txEl>
                                          </p:spTgt>
                                        </p:tgtEl>
                                        <p:attrNameLst>
                                          <p:attrName>style.visibility</p:attrName>
                                        </p:attrNameLst>
                                      </p:cBhvr>
                                      <p:to>
                                        <p:strVal val="visible"/>
                                      </p:to>
                                    </p:set>
                                    <p:anim calcmode="lin" valueType="num">
                                      <p:cBhvr additive="base">
                                        <p:cTn id="8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6" presetClass="entr" presetSubtype="16" fill="hold" nodeType="clickEffect">
                                  <p:stCondLst>
                                    <p:cond delay="250"/>
                                  </p:stCondLst>
                                  <p:childTnLst>
                                    <p:set>
                                      <p:cBhvr>
                                        <p:cTn id="94" dur="1" fill="hold">
                                          <p:stCondLst>
                                            <p:cond delay="0"/>
                                          </p:stCondLst>
                                        </p:cTn>
                                        <p:tgtEl>
                                          <p:spTgt spid="4">
                                            <p:txEl>
                                              <p:pRg st="6" end="6"/>
                                            </p:txEl>
                                          </p:spTgt>
                                        </p:tgtEl>
                                        <p:attrNameLst>
                                          <p:attrName>style.visibility</p:attrName>
                                        </p:attrNameLst>
                                      </p:cBhvr>
                                      <p:to>
                                        <p:strVal val="visible"/>
                                      </p:to>
                                    </p:set>
                                    <p:animEffect transition="in" filter="circle(in)">
                                      <p:cBhvr>
                                        <p:cTn id="95" dur="2000"/>
                                        <p:tgtEl>
                                          <p:spTgt spid="4">
                                            <p:txEl>
                                              <p:pRg st="6" end="6"/>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6" presetClass="entr" presetSubtype="0" fill="hold" nodeType="clickEffect">
                                  <p:stCondLst>
                                    <p:cond delay="250"/>
                                  </p:stCondLst>
                                  <p:childTnLst>
                                    <p:set>
                                      <p:cBhvr>
                                        <p:cTn id="99" dur="1" fill="hold">
                                          <p:stCondLst>
                                            <p:cond delay="0"/>
                                          </p:stCondLst>
                                        </p:cTn>
                                        <p:tgtEl>
                                          <p:spTgt spid="4">
                                            <p:txEl>
                                              <p:pRg st="7" end="7"/>
                                            </p:txEl>
                                          </p:spTgt>
                                        </p:tgtEl>
                                        <p:attrNameLst>
                                          <p:attrName>style.visibility</p:attrName>
                                        </p:attrNameLst>
                                      </p:cBhvr>
                                      <p:to>
                                        <p:strVal val="visible"/>
                                      </p:to>
                                    </p:set>
                                    <p:animEffect transition="in" filter="wipe(down)">
                                      <p:cBhvr>
                                        <p:cTn id="100" dur="580">
                                          <p:stCondLst>
                                            <p:cond delay="0"/>
                                          </p:stCondLst>
                                        </p:cTn>
                                        <p:tgtEl>
                                          <p:spTgt spid="4">
                                            <p:txEl>
                                              <p:pRg st="7" end="7"/>
                                            </p:txEl>
                                          </p:spTgt>
                                        </p:tgtEl>
                                      </p:cBhvr>
                                    </p:animEffect>
                                    <p:anim calcmode="lin" valueType="num">
                                      <p:cBhvr>
                                        <p:cTn id="101" dur="1822" tmFilter="0,0; 0.14,0.36; 0.43,0.73; 0.71,0.91; 1.0,1.0">
                                          <p:stCondLst>
                                            <p:cond delay="0"/>
                                          </p:stCondLst>
                                        </p:cTn>
                                        <p:tgtEl>
                                          <p:spTgt spid="4">
                                            <p:txEl>
                                              <p:pRg st="7" end="7"/>
                                            </p:txEl>
                                          </p:spTgt>
                                        </p:tgtEl>
                                        <p:attrNameLst>
                                          <p:attrName>ppt_x</p:attrName>
                                        </p:attrNameLst>
                                      </p:cBhvr>
                                      <p:tavLst>
                                        <p:tav tm="0">
                                          <p:val>
                                            <p:strVal val="#ppt_x-0.25"/>
                                          </p:val>
                                        </p:tav>
                                        <p:tav tm="100000">
                                          <p:val>
                                            <p:strVal val="#ppt_x"/>
                                          </p:val>
                                        </p:tav>
                                      </p:tavLst>
                                    </p:anim>
                                    <p:anim calcmode="lin" valueType="num">
                                      <p:cBhvr>
                                        <p:cTn id="102" dur="664" tmFilter="0.0,0.0; 0.25,0.07; 0.50,0.2; 0.75,0.467; 1.0,1.0">
                                          <p:stCondLst>
                                            <p:cond delay="0"/>
                                          </p:stCondLst>
                                        </p:cTn>
                                        <p:tgtEl>
                                          <p:spTgt spid="4">
                                            <p:txEl>
                                              <p:pRg st="7" end="7"/>
                                            </p:txEl>
                                          </p:spTgt>
                                        </p:tgtEl>
                                        <p:attrNameLst>
                                          <p:attrName>ppt_y</p:attrName>
                                        </p:attrNameLst>
                                      </p:cBhvr>
                                      <p:tavLst>
                                        <p:tav tm="0" fmla="#ppt_y-sin(pi*$)/3">
                                          <p:val>
                                            <p:fltVal val="0.5"/>
                                          </p:val>
                                        </p:tav>
                                        <p:tav tm="100000">
                                          <p:val>
                                            <p:fltVal val="1"/>
                                          </p:val>
                                        </p:tav>
                                      </p:tavLst>
                                    </p:anim>
                                    <p:anim calcmode="lin" valueType="num">
                                      <p:cBhvr>
                                        <p:cTn id="103" dur="664" tmFilter="0, 0; 0.125,0.2665; 0.25,0.4; 0.375,0.465; 0.5,0.5;  0.625,0.535; 0.75,0.6; 0.875,0.7335; 1,1">
                                          <p:stCondLst>
                                            <p:cond delay="664"/>
                                          </p:stCondLst>
                                        </p:cTn>
                                        <p:tgtEl>
                                          <p:spTgt spid="4">
                                            <p:txEl>
                                              <p:pRg st="7" end="7"/>
                                            </p:txEl>
                                          </p:spTgt>
                                        </p:tgtEl>
                                        <p:attrNameLst>
                                          <p:attrName>ppt_y</p:attrName>
                                        </p:attrNameLst>
                                      </p:cBhvr>
                                      <p:tavLst>
                                        <p:tav tm="0" fmla="#ppt_y-sin(pi*$)/9">
                                          <p:val>
                                            <p:fltVal val="0"/>
                                          </p:val>
                                        </p:tav>
                                        <p:tav tm="100000">
                                          <p:val>
                                            <p:fltVal val="1"/>
                                          </p:val>
                                        </p:tav>
                                      </p:tavLst>
                                    </p:anim>
                                    <p:anim calcmode="lin" valueType="num">
                                      <p:cBhvr>
                                        <p:cTn id="104" dur="332" tmFilter="0, 0; 0.125,0.2665; 0.25,0.4; 0.375,0.465; 0.5,0.5;  0.625,0.535; 0.75,0.6; 0.875,0.7335; 1,1">
                                          <p:stCondLst>
                                            <p:cond delay="1324"/>
                                          </p:stCondLst>
                                        </p:cTn>
                                        <p:tgtEl>
                                          <p:spTgt spid="4">
                                            <p:txEl>
                                              <p:pRg st="7" end="7"/>
                                            </p:txEl>
                                          </p:spTgt>
                                        </p:tgtEl>
                                        <p:attrNameLst>
                                          <p:attrName>ppt_y</p:attrName>
                                        </p:attrNameLst>
                                      </p:cBhvr>
                                      <p:tavLst>
                                        <p:tav tm="0" fmla="#ppt_y-sin(pi*$)/27">
                                          <p:val>
                                            <p:fltVal val="0"/>
                                          </p:val>
                                        </p:tav>
                                        <p:tav tm="100000">
                                          <p:val>
                                            <p:fltVal val="1"/>
                                          </p:val>
                                        </p:tav>
                                      </p:tavLst>
                                    </p:anim>
                                    <p:anim calcmode="lin" valueType="num">
                                      <p:cBhvr>
                                        <p:cTn id="105" dur="164" tmFilter="0, 0; 0.125,0.2665; 0.25,0.4; 0.375,0.465; 0.5,0.5;  0.625,0.535; 0.75,0.6; 0.875,0.7335; 1,1">
                                          <p:stCondLst>
                                            <p:cond delay="1656"/>
                                          </p:stCondLst>
                                        </p:cTn>
                                        <p:tgtEl>
                                          <p:spTgt spid="4">
                                            <p:txEl>
                                              <p:pRg st="7" end="7"/>
                                            </p:txEl>
                                          </p:spTgt>
                                        </p:tgtEl>
                                        <p:attrNameLst>
                                          <p:attrName>ppt_y</p:attrName>
                                        </p:attrNameLst>
                                      </p:cBhvr>
                                      <p:tavLst>
                                        <p:tav tm="0" fmla="#ppt_y-sin(pi*$)/81">
                                          <p:val>
                                            <p:fltVal val="0"/>
                                          </p:val>
                                        </p:tav>
                                        <p:tav tm="100000">
                                          <p:val>
                                            <p:fltVal val="1"/>
                                          </p:val>
                                        </p:tav>
                                      </p:tavLst>
                                    </p:anim>
                                    <p:animScale>
                                      <p:cBhvr>
                                        <p:cTn id="106" dur="26">
                                          <p:stCondLst>
                                            <p:cond delay="650"/>
                                          </p:stCondLst>
                                        </p:cTn>
                                        <p:tgtEl>
                                          <p:spTgt spid="4">
                                            <p:txEl>
                                              <p:pRg st="7" end="7"/>
                                            </p:txEl>
                                          </p:spTgt>
                                        </p:tgtEl>
                                      </p:cBhvr>
                                      <p:to x="100000" y="60000"/>
                                    </p:animScale>
                                    <p:animScale>
                                      <p:cBhvr>
                                        <p:cTn id="107" dur="166" decel="50000">
                                          <p:stCondLst>
                                            <p:cond delay="676"/>
                                          </p:stCondLst>
                                        </p:cTn>
                                        <p:tgtEl>
                                          <p:spTgt spid="4">
                                            <p:txEl>
                                              <p:pRg st="7" end="7"/>
                                            </p:txEl>
                                          </p:spTgt>
                                        </p:tgtEl>
                                      </p:cBhvr>
                                      <p:to x="100000" y="100000"/>
                                    </p:animScale>
                                    <p:animScale>
                                      <p:cBhvr>
                                        <p:cTn id="108" dur="26">
                                          <p:stCondLst>
                                            <p:cond delay="1312"/>
                                          </p:stCondLst>
                                        </p:cTn>
                                        <p:tgtEl>
                                          <p:spTgt spid="4">
                                            <p:txEl>
                                              <p:pRg st="7" end="7"/>
                                            </p:txEl>
                                          </p:spTgt>
                                        </p:tgtEl>
                                      </p:cBhvr>
                                      <p:to x="100000" y="80000"/>
                                    </p:animScale>
                                    <p:animScale>
                                      <p:cBhvr>
                                        <p:cTn id="109" dur="166" decel="50000">
                                          <p:stCondLst>
                                            <p:cond delay="1338"/>
                                          </p:stCondLst>
                                        </p:cTn>
                                        <p:tgtEl>
                                          <p:spTgt spid="4">
                                            <p:txEl>
                                              <p:pRg st="7" end="7"/>
                                            </p:txEl>
                                          </p:spTgt>
                                        </p:tgtEl>
                                      </p:cBhvr>
                                      <p:to x="100000" y="100000"/>
                                    </p:animScale>
                                    <p:animScale>
                                      <p:cBhvr>
                                        <p:cTn id="110" dur="26">
                                          <p:stCondLst>
                                            <p:cond delay="1642"/>
                                          </p:stCondLst>
                                        </p:cTn>
                                        <p:tgtEl>
                                          <p:spTgt spid="4">
                                            <p:txEl>
                                              <p:pRg st="7" end="7"/>
                                            </p:txEl>
                                          </p:spTgt>
                                        </p:tgtEl>
                                      </p:cBhvr>
                                      <p:to x="100000" y="90000"/>
                                    </p:animScale>
                                    <p:animScale>
                                      <p:cBhvr>
                                        <p:cTn id="111" dur="166" decel="50000">
                                          <p:stCondLst>
                                            <p:cond delay="1668"/>
                                          </p:stCondLst>
                                        </p:cTn>
                                        <p:tgtEl>
                                          <p:spTgt spid="4">
                                            <p:txEl>
                                              <p:pRg st="7" end="7"/>
                                            </p:txEl>
                                          </p:spTgt>
                                        </p:tgtEl>
                                      </p:cBhvr>
                                      <p:to x="100000" y="100000"/>
                                    </p:animScale>
                                    <p:animScale>
                                      <p:cBhvr>
                                        <p:cTn id="112" dur="26">
                                          <p:stCondLst>
                                            <p:cond delay="1808"/>
                                          </p:stCondLst>
                                        </p:cTn>
                                        <p:tgtEl>
                                          <p:spTgt spid="4">
                                            <p:txEl>
                                              <p:pRg st="7" end="7"/>
                                            </p:txEl>
                                          </p:spTgt>
                                        </p:tgtEl>
                                      </p:cBhvr>
                                      <p:to x="100000" y="95000"/>
                                    </p:animScale>
                                    <p:animScale>
                                      <p:cBhvr>
                                        <p:cTn id="113" dur="166" decel="50000">
                                          <p:stCondLst>
                                            <p:cond delay="1834"/>
                                          </p:stCondLst>
                                        </p:cTn>
                                        <p:tgtEl>
                                          <p:spTgt spid="4">
                                            <p:txEl>
                                              <p:pRg st="7" end="7"/>
                                            </p:txEl>
                                          </p:spTgt>
                                        </p:tgtEl>
                                      </p:cBhvr>
                                      <p:to x="100000" y="100000"/>
                                    </p:animScale>
                                  </p:childTnLst>
                                </p:cTn>
                              </p:par>
                            </p:childTnLst>
                          </p:cTn>
                        </p:par>
                      </p:childTnLst>
                    </p:cTn>
                  </p:par>
                  <p:par>
                    <p:cTn id="114" fill="hold">
                      <p:stCondLst>
                        <p:cond delay="indefinite"/>
                      </p:stCondLst>
                      <p:childTnLst>
                        <p:par>
                          <p:cTn id="115" fill="hold">
                            <p:stCondLst>
                              <p:cond delay="0"/>
                            </p:stCondLst>
                            <p:childTnLst>
                              <p:par>
                                <p:cTn id="116" presetID="31" presetClass="entr" presetSubtype="0" fill="hold" nodeType="clickEffect">
                                  <p:stCondLst>
                                    <p:cond delay="0"/>
                                  </p:stCondLst>
                                  <p:childTnLst>
                                    <p:set>
                                      <p:cBhvr>
                                        <p:cTn id="117" dur="1" fill="hold">
                                          <p:stCondLst>
                                            <p:cond delay="0"/>
                                          </p:stCondLst>
                                        </p:cTn>
                                        <p:tgtEl>
                                          <p:spTgt spid="6"/>
                                        </p:tgtEl>
                                        <p:attrNameLst>
                                          <p:attrName>style.visibility</p:attrName>
                                        </p:attrNameLst>
                                      </p:cBhvr>
                                      <p:to>
                                        <p:strVal val="visible"/>
                                      </p:to>
                                    </p:set>
                                    <p:anim calcmode="lin" valueType="num">
                                      <p:cBhvr>
                                        <p:cTn id="118" dur="1000" fill="hold"/>
                                        <p:tgtEl>
                                          <p:spTgt spid="6"/>
                                        </p:tgtEl>
                                        <p:attrNameLst>
                                          <p:attrName>ppt_w</p:attrName>
                                        </p:attrNameLst>
                                      </p:cBhvr>
                                      <p:tavLst>
                                        <p:tav tm="0">
                                          <p:val>
                                            <p:fltVal val="0"/>
                                          </p:val>
                                        </p:tav>
                                        <p:tav tm="100000">
                                          <p:val>
                                            <p:strVal val="#ppt_w"/>
                                          </p:val>
                                        </p:tav>
                                      </p:tavLst>
                                    </p:anim>
                                    <p:anim calcmode="lin" valueType="num">
                                      <p:cBhvr>
                                        <p:cTn id="119" dur="1000" fill="hold"/>
                                        <p:tgtEl>
                                          <p:spTgt spid="6"/>
                                        </p:tgtEl>
                                        <p:attrNameLst>
                                          <p:attrName>ppt_h</p:attrName>
                                        </p:attrNameLst>
                                      </p:cBhvr>
                                      <p:tavLst>
                                        <p:tav tm="0">
                                          <p:val>
                                            <p:fltVal val="0"/>
                                          </p:val>
                                        </p:tav>
                                        <p:tav tm="100000">
                                          <p:val>
                                            <p:strVal val="#ppt_h"/>
                                          </p:val>
                                        </p:tav>
                                      </p:tavLst>
                                    </p:anim>
                                    <p:anim calcmode="lin" valueType="num">
                                      <p:cBhvr>
                                        <p:cTn id="120" dur="1000" fill="hold"/>
                                        <p:tgtEl>
                                          <p:spTgt spid="6"/>
                                        </p:tgtEl>
                                        <p:attrNameLst>
                                          <p:attrName>style.rotation</p:attrName>
                                        </p:attrNameLst>
                                      </p:cBhvr>
                                      <p:tavLst>
                                        <p:tav tm="0">
                                          <p:val>
                                            <p:fltVal val="90"/>
                                          </p:val>
                                        </p:tav>
                                        <p:tav tm="100000">
                                          <p:val>
                                            <p:fltVal val="0"/>
                                          </p:val>
                                        </p:tav>
                                      </p:tavLst>
                                    </p:anim>
                                    <p:animEffect transition="in" filter="fade">
                                      <p:cBhvr>
                                        <p:cTn id="1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22"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E580D1-F917-4567-AFB4-99AA9B52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1F5620B8-A2D8-4568-B566-F0453A0D916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1C7D2BA4-4B7A-4596-8BCC-5CF7154238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9D4B225-18E9-4C5B-94D8-2ABE6D161E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8" name="Rectangle 17">
            <a:extLst>
              <a:ext uri="{FF2B5EF4-FFF2-40B4-BE49-F238E27FC236}">
                <a16:creationId xmlns:a16="http://schemas.microsoft.com/office/drawing/2014/main" id="{C6870151-9189-4C3A-8379-EF3D95827A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person, person, smiling&#10;&#10;Description automatically generated">
            <a:extLst>
              <a:ext uri="{FF2B5EF4-FFF2-40B4-BE49-F238E27FC236}">
                <a16:creationId xmlns:a16="http://schemas.microsoft.com/office/drawing/2014/main" id="{47F00D45-A100-40A9-997A-7225050E6211}"/>
              </a:ext>
            </a:extLst>
          </p:cNvPr>
          <p:cNvPicPr>
            <a:picLocks noChangeAspect="1"/>
          </p:cNvPicPr>
          <p:nvPr/>
        </p:nvPicPr>
        <p:blipFill rotWithShape="1">
          <a:blip r:embed="rId5">
            <a:alphaModFix amt="50000"/>
            <a:extLst>
              <a:ext uri="{28A0092B-C50C-407E-A947-70E740481C1C}">
                <a14:useLocalDpi xmlns:a14="http://schemas.microsoft.com/office/drawing/2010/main" val="0"/>
              </a:ext>
            </a:extLst>
          </a:blip>
          <a:srcRect t="29656" b="28156"/>
          <a:stretch/>
        </p:blipFill>
        <p:spPr>
          <a:xfrm>
            <a:off x="0" y="10"/>
            <a:ext cx="12191695" cy="6857990"/>
          </a:xfrm>
          <a:prstGeom prst="rect">
            <a:avLst/>
          </a:prstGeom>
        </p:spPr>
      </p:pic>
      <p:sp>
        <p:nvSpPr>
          <p:cNvPr id="20" name="Slide Number Placeholder 7">
            <a:extLst>
              <a:ext uri="{FF2B5EF4-FFF2-40B4-BE49-F238E27FC236}">
                <a16:creationId xmlns:a16="http://schemas.microsoft.com/office/drawing/2014/main" id="{123EA69C-102A-4DD0-9547-05DCD271D159}"/>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12301" y="443732"/>
            <a:ext cx="811019" cy="503578"/>
          </a:xfrm>
          <a:prstGeom prst="rect">
            <a:avLst/>
          </a:prstGeom>
        </p:spPr>
        <p:txBody>
          <a:bodyPr vert="horz" lIns="91440" tIns="45720" rIns="91440" bIns="45720" rtlCol="0" anchor="t"/>
          <a:lstStyle>
            <a:defPPr>
              <a:defRPr lang="en-US"/>
            </a:defPPr>
            <a:lvl1pPr marL="0" algn="r" defTabSz="457200" rtl="0" eaLnBrk="1" latinLnBrk="0" hangingPunct="1">
              <a:defRPr sz="28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22" name="Footer Placeholder 6">
            <a:extLst>
              <a:ext uri="{FF2B5EF4-FFF2-40B4-BE49-F238E27FC236}">
                <a16:creationId xmlns:a16="http://schemas.microsoft.com/office/drawing/2014/main" id="{6A862265-5CA3-4C40-8582-7534C3B03C2A}"/>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76636" y="540921"/>
            <a:ext cx="4973915" cy="309201"/>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sp>
        <p:nvSpPr>
          <p:cNvPr id="24" name="Rectangle 23">
            <a:extLst>
              <a:ext uri="{FF2B5EF4-FFF2-40B4-BE49-F238E27FC236}">
                <a16:creationId xmlns:a16="http://schemas.microsoft.com/office/drawing/2014/main" id="{600EF80B-0391-4082-9AF5-F15B091B4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93800"/>
            <a:ext cx="12192000" cy="5664199"/>
          </a:xfrm>
          <a:prstGeom prst="rect">
            <a:avLst/>
          </a:prstGeom>
          <a:gradFill flip="none" rotWithShape="1">
            <a:gsLst>
              <a:gs pos="0">
                <a:schemeClr val="bg2">
                  <a:lumMod val="87000"/>
                  <a:alpha val="4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08920916-10F6-485C-BDBC-C5CD8432F4E6}"/>
              </a:ext>
            </a:extLst>
          </p:cNvPr>
          <p:cNvSpPr>
            <a:spLocks noGrp="1"/>
          </p:cNvSpPr>
          <p:nvPr>
            <p:ph type="ctrTitle"/>
          </p:nvPr>
        </p:nvSpPr>
        <p:spPr>
          <a:xfrm>
            <a:off x="0" y="1618079"/>
            <a:ext cx="4053814" cy="4699000"/>
          </a:xfrm>
        </p:spPr>
        <p:txBody>
          <a:bodyPr vert="horz" lIns="91440" tIns="45720" rIns="91440" bIns="45720" rtlCol="0" anchor="ctr">
            <a:normAutofit/>
          </a:bodyPr>
          <a:lstStyle/>
          <a:p>
            <a:r>
              <a:rPr lang="en-US" sz="3200" dirty="0"/>
              <a:t>Some Benefits with local 420</a:t>
            </a:r>
            <a:br>
              <a:rPr lang="en-US" sz="3200" dirty="0"/>
            </a:br>
            <a:br>
              <a:rPr lang="en-US" sz="3200" dirty="0"/>
            </a:br>
            <a:br>
              <a:rPr lang="en-US" sz="3200" dirty="0"/>
            </a:br>
            <a:r>
              <a:rPr lang="en-US" sz="3200" dirty="0"/>
              <a:t>steven hill- </a:t>
            </a:r>
            <a:br>
              <a:rPr lang="en-US" sz="3200" dirty="0"/>
            </a:br>
            <a:r>
              <a:rPr lang="en-US" sz="3200" dirty="0"/>
              <a:t>1</a:t>
            </a:r>
            <a:r>
              <a:rPr lang="en-US" sz="3200" baseline="30000" dirty="0"/>
              <a:t>st</a:t>
            </a:r>
            <a:r>
              <a:rPr lang="en-US" sz="3200" dirty="0"/>
              <a:t>.  vice president </a:t>
            </a:r>
          </a:p>
        </p:txBody>
      </p:sp>
      <p:cxnSp>
        <p:nvCxnSpPr>
          <p:cNvPr id="26" name="Straight Connector 25">
            <a:extLst>
              <a:ext uri="{FF2B5EF4-FFF2-40B4-BE49-F238E27FC236}">
                <a16:creationId xmlns:a16="http://schemas.microsoft.com/office/drawing/2014/main" id="{D33AC32D-5F44-45F7-A0BD-7C11A86BED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200"/>
            <a:ext cx="0" cy="3657600"/>
          </a:xfrm>
          <a:prstGeom prst="line">
            <a:avLst/>
          </a:prstGeom>
          <a:ln w="317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25C5A996-18AC-4462-8E64-5EC7541F478A}"/>
              </a:ext>
            </a:extLst>
          </p:cNvPr>
          <p:cNvSpPr>
            <a:spLocks noGrp="1"/>
          </p:cNvSpPr>
          <p:nvPr>
            <p:ph type="subTitle" idx="1"/>
          </p:nvPr>
        </p:nvSpPr>
        <p:spPr>
          <a:xfrm>
            <a:off x="5138853" y="2136681"/>
            <a:ext cx="6085091" cy="4699000"/>
          </a:xfrm>
        </p:spPr>
        <p:txBody>
          <a:bodyPr vert="horz" lIns="91440" tIns="45720" rIns="91440" bIns="45720" rtlCol="0" anchor="ctr">
            <a:normAutofit/>
          </a:bodyPr>
          <a:lstStyle/>
          <a:p>
            <a:pPr marL="285750" indent="-228600">
              <a:buFont typeface="Arial" panose="020B0604020202020204" pitchFamily="34" charset="0"/>
              <a:buChar char="•"/>
            </a:pPr>
            <a:r>
              <a:rPr lang="en-US" dirty="0"/>
              <a:t>policy</a:t>
            </a:r>
          </a:p>
          <a:p>
            <a:pPr marL="285750" indent="-228600">
              <a:buFont typeface="Arial" panose="020B0604020202020204" pitchFamily="34" charset="0"/>
              <a:buChar char="•"/>
            </a:pPr>
            <a:r>
              <a:rPr lang="en-US" dirty="0"/>
              <a:t>Grievances</a:t>
            </a:r>
          </a:p>
          <a:p>
            <a:pPr marL="285750" indent="-228600">
              <a:buFont typeface="Arial" panose="020B0604020202020204" pitchFamily="34" charset="0"/>
              <a:buChar char="•"/>
            </a:pPr>
            <a:r>
              <a:rPr lang="en-US" dirty="0"/>
              <a:t>Salary and benefits</a:t>
            </a:r>
          </a:p>
          <a:p>
            <a:pPr marL="285750" indent="-228600">
              <a:buFont typeface="Arial" panose="020B0604020202020204" pitchFamily="34" charset="0"/>
              <a:buChar char="•"/>
            </a:pPr>
            <a:endParaRPr lang="en-US" dirty="0"/>
          </a:p>
          <a:p>
            <a:pPr indent="-228600">
              <a:buFont typeface="Arial" panose="020B0604020202020204" pitchFamily="34" charset="0"/>
              <a:buChar char="•"/>
            </a:pPr>
            <a:endParaRPr lang="en-US" dirty="0"/>
          </a:p>
          <a:p>
            <a:pPr marL="285750" indent="-228600">
              <a:buFont typeface="Arial" panose="020B0604020202020204" pitchFamily="34" charset="0"/>
              <a:buChar char="•"/>
            </a:pPr>
            <a:endParaRPr lang="en-US" dirty="0"/>
          </a:p>
          <a:p>
            <a:pPr marL="285750" indent="-228600">
              <a:buFont typeface="Arial" panose="020B0604020202020204" pitchFamily="34" charset="0"/>
              <a:buChar char="•"/>
            </a:pPr>
            <a:endParaRPr lang="en-US" dirty="0"/>
          </a:p>
          <a:p>
            <a:pPr indent="-228600">
              <a:buFont typeface="Arial" panose="020B0604020202020204" pitchFamily="34" charset="0"/>
              <a:buChar char="•"/>
            </a:pPr>
            <a:endParaRPr lang="en-US" dirty="0"/>
          </a:p>
        </p:txBody>
      </p:sp>
      <p:sp>
        <p:nvSpPr>
          <p:cNvPr id="28" name="Date Placeholder 1">
            <a:extLst>
              <a:ext uri="{FF2B5EF4-FFF2-40B4-BE49-F238E27FC236}">
                <a16:creationId xmlns:a16="http://schemas.microsoft.com/office/drawing/2014/main" id="{3FBF03E8-C602-4192-9C52-F84B29FDCC88}"/>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23229" y="6007878"/>
            <a:ext cx="3500715" cy="309201"/>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solidFill>
                <a:schemeClr val="tx1"/>
              </a:solidFill>
            </a:endParaRPr>
          </a:p>
        </p:txBody>
      </p:sp>
      <p:pic>
        <p:nvPicPr>
          <p:cNvPr id="6" name="New Recor">
            <a:hlinkClick r:id="" action="ppaction://media"/>
            <a:extLst>
              <a:ext uri="{FF2B5EF4-FFF2-40B4-BE49-F238E27FC236}">
                <a16:creationId xmlns:a16="http://schemas.microsoft.com/office/drawing/2014/main" id="{66918022-54D1-43C3-8A01-BF317317FA6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flipV="1">
            <a:off x="7632834" y="4591250"/>
            <a:ext cx="90394" cy="67432"/>
          </a:xfrm>
          <a:prstGeom prst="rect">
            <a:avLst/>
          </a:prstGeom>
        </p:spPr>
      </p:pic>
      <p:pic>
        <p:nvPicPr>
          <p:cNvPr id="9" name="New Recor">
            <a:hlinkClick r:id="" action="ppaction://media"/>
            <a:extLst>
              <a:ext uri="{FF2B5EF4-FFF2-40B4-BE49-F238E27FC236}">
                <a16:creationId xmlns:a16="http://schemas.microsoft.com/office/drawing/2014/main" id="{68750523-7E49-4EA7-B2BA-ACA05AC7B1F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462174" y="3822699"/>
            <a:ext cx="830459" cy="768551"/>
          </a:xfrm>
          <a:prstGeom prst="rect">
            <a:avLst/>
          </a:prstGeom>
        </p:spPr>
      </p:pic>
    </p:spTree>
    <p:extLst>
      <p:ext uri="{BB962C8B-B14F-4D97-AF65-F5344CB8AC3E}">
        <p14:creationId xmlns:p14="http://schemas.microsoft.com/office/powerpoint/2010/main" val="14158273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advTm="12150">
        <p159:morph option="byObject"/>
        <p:sndAc>
          <p:endSnd/>
        </p:sndAc>
      </p:transition>
    </mc:Choice>
    <mc:Fallback xmlns="">
      <p:transition spd="slow" advTm="12150">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1" presetClass="mediacall" presetSubtype="0" fill="hold" nodeType="afterEffect">
                                  <p:stCondLst>
                                    <p:cond delay="0"/>
                                  </p:stCondLst>
                                  <p:childTnLst>
                                    <p:cmd type="call" cmd="playFrom(0.0)">
                                      <p:cBhvr>
                                        <p:cTn id="32" dur="294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mute="1" numSld="999" showWhenStopped="0">
                <p:cTn id="33" repeatCount="indefinite" fill="hold" display="0">
                  <p:stCondLst>
                    <p:cond delay="indefinite"/>
                  </p:stCondLst>
                  <p:endCondLst>
                    <p:cond evt="onStopAudio" delay="0">
                      <p:tgtEl>
                        <p:sldTgt/>
                      </p:tgtEl>
                    </p:cond>
                  </p:endCondLst>
                </p:cTn>
                <p:tgtEl>
                  <p:spTgt spid="6"/>
                </p:tgtEl>
              </p:cMediaNode>
            </p:audio>
            <p:audio>
              <p:cMediaNode vol="100000">
                <p:cTn id="34" repeatCount="indefinite" fill="hold" display="0">
                  <p:stCondLst>
                    <p:cond delay="indefinite"/>
                  </p:stCondLst>
                  <p:endCondLst>
                    <p:cond evt="onStopAudio" delay="0">
                      <p:tgtEl>
                        <p:sldTgt/>
                      </p:tgtEl>
                    </p:cond>
                  </p:endCondLst>
                </p:cTn>
                <p:tgtEl>
                  <p:spTgt spid="9"/>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2A6C4-BA4F-4B38-A8EF-C8D8DA729492}"/>
              </a:ext>
            </a:extLst>
          </p:cNvPr>
          <p:cNvSpPr>
            <a:spLocks noGrp="1"/>
          </p:cNvSpPr>
          <p:nvPr>
            <p:ph type="title"/>
          </p:nvPr>
        </p:nvSpPr>
        <p:spPr>
          <a:xfrm>
            <a:off x="1415484" y="900772"/>
            <a:ext cx="9603275" cy="1049235"/>
          </a:xfrm>
        </p:spPr>
        <p:txBody>
          <a:bodyPr>
            <a:normAutofit fontScale="90000"/>
          </a:bodyPr>
          <a:lstStyle/>
          <a:p>
            <a:pPr algn="ctr"/>
            <a:r>
              <a:rPr lang="en-US" sz="4800" dirty="0">
                <a:solidFill>
                  <a:srgbClr val="002060"/>
                </a:solidFill>
              </a:rPr>
              <a:t>Join now!!!!!!!</a:t>
            </a:r>
            <a:br>
              <a:rPr lang="en-US" sz="4800" dirty="0">
                <a:solidFill>
                  <a:srgbClr val="002060"/>
                </a:solidFill>
              </a:rPr>
            </a:br>
            <a:endParaRPr lang="en-US" sz="4800" dirty="0">
              <a:solidFill>
                <a:srgbClr val="002060"/>
              </a:solidFill>
            </a:endParaRPr>
          </a:p>
        </p:txBody>
      </p:sp>
      <p:sp>
        <p:nvSpPr>
          <p:cNvPr id="3" name="Content Placeholder 2">
            <a:extLst>
              <a:ext uri="{FF2B5EF4-FFF2-40B4-BE49-F238E27FC236}">
                <a16:creationId xmlns:a16="http://schemas.microsoft.com/office/drawing/2014/main" id="{24D35A00-4634-495B-916D-4B21BEF0617E}"/>
              </a:ext>
            </a:extLst>
          </p:cNvPr>
          <p:cNvSpPr>
            <a:spLocks noGrp="1"/>
          </p:cNvSpPr>
          <p:nvPr>
            <p:ph idx="1"/>
          </p:nvPr>
        </p:nvSpPr>
        <p:spPr>
          <a:xfrm>
            <a:off x="1294361" y="2636987"/>
            <a:ext cx="9603275" cy="922385"/>
          </a:xfrm>
        </p:spPr>
        <p:txBody>
          <a:bodyPr>
            <a:normAutofit/>
          </a:bodyPr>
          <a:lstStyle/>
          <a:p>
            <a:pPr marL="457200" lvl="1" indent="0" algn="ctr">
              <a:buNone/>
            </a:pPr>
            <a:r>
              <a:rPr lang="en-US" dirty="0">
                <a:solidFill>
                  <a:srgbClr val="002060"/>
                </a:solidFill>
                <a:hlinkClick r:id="rId4">
                  <a:extLst>
                    <a:ext uri="{A12FA001-AC4F-418D-AE19-62706E023703}">
                      <ahyp:hlinkClr xmlns:ahyp="http://schemas.microsoft.com/office/drawing/2018/hyperlinkcolor" val="tx"/>
                    </a:ext>
                  </a:extLst>
                </a:hlinkClick>
              </a:rPr>
              <a:t>https://na3.docusign.net/Member/PowerFormSigning.aspx?PowerFormId=80663a8e-3dcc-4af1-887e-6657257b8d96&amp;env=na3-eu1&amp;acct=ec3b9cbe-19c2-4617-9c9c-2495d4c9f868&amp;v=2</a:t>
            </a:r>
            <a:endParaRPr lang="en-US" dirty="0">
              <a:solidFill>
                <a:srgbClr val="002060"/>
              </a:solidFill>
            </a:endParaRPr>
          </a:p>
          <a:p>
            <a:pPr marL="0" indent="0" algn="ctr">
              <a:buNone/>
            </a:pPr>
            <a:endParaRPr lang="en-US" sz="4800" dirty="0">
              <a:solidFill>
                <a:srgbClr val="FF0000"/>
              </a:solidFill>
            </a:endParaRPr>
          </a:p>
          <a:p>
            <a:pPr marL="0" indent="0">
              <a:buNone/>
            </a:pPr>
            <a:endParaRPr lang="en-US" dirty="0"/>
          </a:p>
        </p:txBody>
      </p:sp>
      <p:sp>
        <p:nvSpPr>
          <p:cNvPr id="4" name="TextBox 3">
            <a:extLst>
              <a:ext uri="{FF2B5EF4-FFF2-40B4-BE49-F238E27FC236}">
                <a16:creationId xmlns:a16="http://schemas.microsoft.com/office/drawing/2014/main" id="{0E16B700-9495-4683-8559-D6CFCBB6C34E}"/>
              </a:ext>
            </a:extLst>
          </p:cNvPr>
          <p:cNvSpPr txBox="1"/>
          <p:nvPr/>
        </p:nvSpPr>
        <p:spPr>
          <a:xfrm>
            <a:off x="3590362" y="4313501"/>
            <a:ext cx="5684921" cy="646331"/>
          </a:xfrm>
          <a:prstGeom prst="rect">
            <a:avLst/>
          </a:prstGeom>
          <a:noFill/>
        </p:spPr>
        <p:txBody>
          <a:bodyPr wrap="square" rtlCol="0">
            <a:spAutoFit/>
          </a:bodyPr>
          <a:lstStyle/>
          <a:p>
            <a:pPr algn="ctr"/>
            <a:endParaRPr lang="en-US" sz="1800" dirty="0">
              <a:solidFill>
                <a:srgbClr val="002060"/>
              </a:solidFill>
              <a:hlinkClick r:id="rId5">
                <a:extLst>
                  <a:ext uri="{A12FA001-AC4F-418D-AE19-62706E023703}">
                    <ahyp:hlinkClr xmlns:ahyp="http://schemas.microsoft.com/office/drawing/2018/hyperlinkcolor" val="tx"/>
                  </a:ext>
                </a:extLst>
              </a:hlinkClick>
            </a:endParaRPr>
          </a:p>
          <a:p>
            <a:pPr algn="ctr"/>
            <a:r>
              <a:rPr lang="en-US" sz="1800" dirty="0">
                <a:solidFill>
                  <a:srgbClr val="002060"/>
                </a:solidFill>
                <a:hlinkClick r:id="rId5">
                  <a:extLst>
                    <a:ext uri="{A12FA001-AC4F-418D-AE19-62706E023703}">
                      <ahyp:hlinkClr xmlns:ahyp="http://schemas.microsoft.com/office/drawing/2018/hyperlinkcolor" val="tx"/>
                    </a:ext>
                  </a:extLst>
                </a:hlinkClick>
              </a:rPr>
              <a:t>http://local420.mo.aft.org/</a:t>
            </a:r>
            <a:r>
              <a:rPr lang="en-US" sz="1800" dirty="0">
                <a:solidFill>
                  <a:srgbClr val="002060"/>
                </a:solidFill>
              </a:rPr>
              <a:t> </a:t>
            </a:r>
          </a:p>
        </p:txBody>
      </p:sp>
      <p:sp>
        <p:nvSpPr>
          <p:cNvPr id="5" name="TextBox 4">
            <a:extLst>
              <a:ext uri="{FF2B5EF4-FFF2-40B4-BE49-F238E27FC236}">
                <a16:creationId xmlns:a16="http://schemas.microsoft.com/office/drawing/2014/main" id="{8EBCCCC8-A133-4320-B12B-0404D0CAD3A7}"/>
              </a:ext>
            </a:extLst>
          </p:cNvPr>
          <p:cNvSpPr txBox="1"/>
          <p:nvPr/>
        </p:nvSpPr>
        <p:spPr>
          <a:xfrm>
            <a:off x="2440505" y="3713337"/>
            <a:ext cx="7984636" cy="923330"/>
          </a:xfrm>
          <a:prstGeom prst="rect">
            <a:avLst/>
          </a:prstGeom>
          <a:noFill/>
        </p:spPr>
        <p:txBody>
          <a:bodyPr wrap="square" rtlCol="0">
            <a:spAutoFit/>
          </a:bodyPr>
          <a:lstStyle/>
          <a:p>
            <a:pPr algn="ctr"/>
            <a:r>
              <a:rPr lang="en-US" dirty="0"/>
              <a:t>For more information, please call the union office or visit our website at:</a:t>
            </a:r>
          </a:p>
          <a:p>
            <a:pPr algn="ctr"/>
            <a:endParaRPr lang="en-US" dirty="0"/>
          </a:p>
          <a:p>
            <a:pPr algn="ctr"/>
            <a:r>
              <a:rPr lang="en-US" dirty="0"/>
              <a:t>314-781-2077</a:t>
            </a:r>
          </a:p>
        </p:txBody>
      </p:sp>
      <p:sp>
        <p:nvSpPr>
          <p:cNvPr id="6" name="TextBox 5">
            <a:extLst>
              <a:ext uri="{FF2B5EF4-FFF2-40B4-BE49-F238E27FC236}">
                <a16:creationId xmlns:a16="http://schemas.microsoft.com/office/drawing/2014/main" id="{51628DC8-3E5D-417B-A1E8-C4EE2B2D7256}"/>
              </a:ext>
            </a:extLst>
          </p:cNvPr>
          <p:cNvSpPr txBox="1"/>
          <p:nvPr/>
        </p:nvSpPr>
        <p:spPr>
          <a:xfrm>
            <a:off x="3404517" y="2040547"/>
            <a:ext cx="6274666" cy="369332"/>
          </a:xfrm>
          <a:prstGeom prst="rect">
            <a:avLst/>
          </a:prstGeom>
          <a:noFill/>
          <a:ln>
            <a:solidFill>
              <a:schemeClr val="accent1"/>
            </a:solidFill>
          </a:ln>
        </p:spPr>
        <p:txBody>
          <a:bodyPr wrap="square" rtlCol="0">
            <a:spAutoFit/>
          </a:bodyPr>
          <a:lstStyle/>
          <a:p>
            <a:pPr algn="ctr"/>
            <a:r>
              <a:rPr lang="en-US" dirty="0"/>
              <a:t>Click the link below to join the union.</a:t>
            </a:r>
          </a:p>
        </p:txBody>
      </p:sp>
      <p:sp>
        <p:nvSpPr>
          <p:cNvPr id="8" name="TextBox 7">
            <a:extLst>
              <a:ext uri="{FF2B5EF4-FFF2-40B4-BE49-F238E27FC236}">
                <a16:creationId xmlns:a16="http://schemas.microsoft.com/office/drawing/2014/main" id="{2A866D7C-76E8-40F0-8FD2-C381BCDE3669}"/>
              </a:ext>
            </a:extLst>
          </p:cNvPr>
          <p:cNvSpPr txBox="1"/>
          <p:nvPr/>
        </p:nvSpPr>
        <p:spPr>
          <a:xfrm>
            <a:off x="3881174" y="5236831"/>
            <a:ext cx="5103295" cy="923330"/>
          </a:xfrm>
          <a:prstGeom prst="rect">
            <a:avLst/>
          </a:prstGeom>
          <a:noFill/>
        </p:spPr>
        <p:txBody>
          <a:bodyPr wrap="square" rtlCol="0">
            <a:spAutoFit/>
          </a:bodyPr>
          <a:lstStyle/>
          <a:p>
            <a:pPr algn="ctr"/>
            <a:r>
              <a:rPr lang="en-US" dirty="0" err="1"/>
              <a:t>Scharad</a:t>
            </a:r>
            <a:r>
              <a:rPr lang="en-US" dirty="0"/>
              <a:t> Hutchins</a:t>
            </a:r>
          </a:p>
          <a:p>
            <a:pPr algn="ctr"/>
            <a:r>
              <a:rPr lang="en-US" dirty="0"/>
              <a:t> Vice President of Membership</a:t>
            </a:r>
          </a:p>
          <a:p>
            <a:pPr algn="ctr"/>
            <a:r>
              <a:rPr lang="en-US" dirty="0"/>
              <a:t>314 – 779-7893</a:t>
            </a:r>
          </a:p>
        </p:txBody>
      </p:sp>
      <p:pic>
        <p:nvPicPr>
          <p:cNvPr id="7" name="Recorded Sound">
            <a:hlinkClick r:id="" action="ppaction://media"/>
            <a:extLst>
              <a:ext uri="{FF2B5EF4-FFF2-40B4-BE49-F238E27FC236}">
                <a16:creationId xmlns:a16="http://schemas.microsoft.com/office/drawing/2014/main" id="{C040F0CA-5DA5-4AEE-B897-144343F45B2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64272" y="4303139"/>
            <a:ext cx="951211" cy="951211"/>
          </a:xfrm>
          <a:prstGeom prst="rect">
            <a:avLst/>
          </a:prstGeom>
        </p:spPr>
      </p:pic>
      <p:sp>
        <p:nvSpPr>
          <p:cNvPr id="9" name="TextBox 8">
            <a:extLst>
              <a:ext uri="{FF2B5EF4-FFF2-40B4-BE49-F238E27FC236}">
                <a16:creationId xmlns:a16="http://schemas.microsoft.com/office/drawing/2014/main" id="{7D7E8038-7300-40FD-B98B-80831ADB0C43}"/>
              </a:ext>
            </a:extLst>
          </p:cNvPr>
          <p:cNvSpPr txBox="1"/>
          <p:nvPr/>
        </p:nvSpPr>
        <p:spPr>
          <a:xfrm>
            <a:off x="1539431" y="6206327"/>
            <a:ext cx="10186927" cy="461665"/>
          </a:xfrm>
          <a:prstGeom prst="rect">
            <a:avLst/>
          </a:prstGeom>
          <a:noFill/>
        </p:spPr>
        <p:txBody>
          <a:bodyPr wrap="square" rtlCol="0">
            <a:spAutoFit/>
          </a:bodyPr>
          <a:lstStyle/>
          <a:p>
            <a:r>
              <a:rPr lang="en-US" sz="2400" dirty="0"/>
              <a:t>We are looking forward to your membership and working with all of you!</a:t>
            </a:r>
          </a:p>
        </p:txBody>
      </p:sp>
    </p:spTree>
    <p:extLst>
      <p:ext uri="{BB962C8B-B14F-4D97-AF65-F5344CB8AC3E}">
        <p14:creationId xmlns:p14="http://schemas.microsoft.com/office/powerpoint/2010/main" val="3792343130"/>
      </p:ext>
    </p:extLst>
  </p:cSld>
  <p:clrMapOvr>
    <a:masterClrMapping/>
  </p:clrMapOvr>
  <mc:AlternateContent xmlns:mc="http://schemas.openxmlformats.org/markup-compatibility/2006" xmlns:p14="http://schemas.microsoft.com/office/powerpoint/2010/main">
    <mc:Choice Requires="p14">
      <p:transition spd="slow" p14:dur="3400" advTm="12097">
        <p14:reveal/>
        <p:sndAc>
          <p:endSnd/>
        </p:sndAc>
      </p:transition>
    </mc:Choice>
    <mc:Fallback xmlns="">
      <p:transition spd="slow" advTm="12097">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64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C17D08F-2133-44A9-B28C-CB29928FA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CC36881-E309-4C41-8B5B-203AADC15F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845283FA-30E5-4F57-B150-03E922AAF38C}"/>
              </a:ext>
            </a:extLst>
          </p:cNvPr>
          <p:cNvSpPr>
            <a:spLocks noGrp="1"/>
          </p:cNvSpPr>
          <p:nvPr>
            <p:ph type="ctrTitle"/>
          </p:nvPr>
        </p:nvSpPr>
        <p:spPr>
          <a:xfrm>
            <a:off x="836036" y="1456232"/>
            <a:ext cx="2823919" cy="1868760"/>
          </a:xfrm>
        </p:spPr>
        <p:txBody>
          <a:bodyPr>
            <a:normAutofit/>
          </a:bodyPr>
          <a:lstStyle/>
          <a:p>
            <a:r>
              <a:rPr lang="en-US" sz="3600" dirty="0"/>
              <a:t>Q AND A</a:t>
            </a:r>
          </a:p>
        </p:txBody>
      </p:sp>
      <p:cxnSp>
        <p:nvCxnSpPr>
          <p:cNvPr id="13" name="Straight Connector 12">
            <a:extLst>
              <a:ext uri="{FF2B5EF4-FFF2-40B4-BE49-F238E27FC236}">
                <a16:creationId xmlns:a16="http://schemas.microsoft.com/office/drawing/2014/main" id="{84F2C6A8-7D46-49EA-860B-0F0B0208436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15" name="Group 14">
            <a:extLst>
              <a:ext uri="{FF2B5EF4-FFF2-40B4-BE49-F238E27FC236}">
                <a16:creationId xmlns:a16="http://schemas.microsoft.com/office/drawing/2014/main" id="{AED92372-F778-4E96-9E90-4E63BAF3CA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7463258" y="583365"/>
            <a:chExt cx="7560115" cy="5181928"/>
          </a:xfrm>
        </p:grpSpPr>
        <p:sp>
          <p:nvSpPr>
            <p:cNvPr id="16" name="Rectangle 15">
              <a:extLst>
                <a:ext uri="{FF2B5EF4-FFF2-40B4-BE49-F238E27FC236}">
                  <a16:creationId xmlns:a16="http://schemas.microsoft.com/office/drawing/2014/main" id="{EB4EC089-8B60-43F4-9BF5-1F0B0E398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8" y="583365"/>
              <a:ext cx="7560115"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C0BAC91-1725-4E5A-92CE-F5A2EB066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7" y="915807"/>
              <a:ext cx="692827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 name="Picture 3" descr="A person standing in front of a horse&#10;&#10;Description automatically generated with low confidence">
            <a:extLst>
              <a:ext uri="{FF2B5EF4-FFF2-40B4-BE49-F238E27FC236}">
                <a16:creationId xmlns:a16="http://schemas.microsoft.com/office/drawing/2014/main" id="{66B0536A-B3DE-40BD-837B-51442EACABB4}"/>
              </a:ext>
            </a:extLst>
          </p:cNvPr>
          <p:cNvPicPr>
            <a:picLocks noChangeAspect="1"/>
          </p:cNvPicPr>
          <p:nvPr/>
        </p:nvPicPr>
        <p:blipFill rotWithShape="1">
          <a:blip r:embed="rId4">
            <a:extLst>
              <a:ext uri="{28A0092B-C50C-407E-A947-70E740481C1C}">
                <a14:useLocalDpi xmlns:a14="http://schemas.microsoft.com/office/drawing/2010/main" val="0"/>
              </a:ext>
            </a:extLst>
          </a:blip>
          <a:srcRect t="8786" r="-2" b="9166"/>
          <a:stretch/>
        </p:blipFill>
        <p:spPr>
          <a:xfrm>
            <a:off x="4573591" y="1116345"/>
            <a:ext cx="6282919" cy="3866172"/>
          </a:xfrm>
          <a:prstGeom prst="rect">
            <a:avLst/>
          </a:prstGeom>
        </p:spPr>
      </p:pic>
      <p:pic>
        <p:nvPicPr>
          <p:cNvPr id="19" name="Picture 18">
            <a:extLst>
              <a:ext uri="{FF2B5EF4-FFF2-40B4-BE49-F238E27FC236}">
                <a16:creationId xmlns:a16="http://schemas.microsoft.com/office/drawing/2014/main" id="{4B61EBEC-D0CA-456C-98A6-EDA1AC9FB0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1" name="Straight Connector 20">
            <a:extLst>
              <a:ext uri="{FF2B5EF4-FFF2-40B4-BE49-F238E27FC236}">
                <a16:creationId xmlns:a16="http://schemas.microsoft.com/office/drawing/2014/main" id="{718A71EB-D327-4458-85FB-26336B2BA0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4940F61-C041-4CF9-9968-B0798001813D}"/>
              </a:ext>
            </a:extLst>
          </p:cNvPr>
          <p:cNvSpPr txBox="1"/>
          <p:nvPr/>
        </p:nvSpPr>
        <p:spPr>
          <a:xfrm>
            <a:off x="-96393" y="3655328"/>
            <a:ext cx="4335305" cy="1569660"/>
          </a:xfrm>
          <a:prstGeom prst="rect">
            <a:avLst/>
          </a:prstGeom>
          <a:noFill/>
        </p:spPr>
        <p:txBody>
          <a:bodyPr wrap="square" rtlCol="0">
            <a:spAutoFit/>
          </a:bodyPr>
          <a:lstStyle/>
          <a:p>
            <a:r>
              <a:rPr lang="en-US" sz="3200" dirty="0"/>
              <a:t>		Byron Clemens </a:t>
            </a:r>
          </a:p>
          <a:p>
            <a:pPr algn="ctr"/>
            <a:r>
              <a:rPr lang="en-US" sz="3200" dirty="0">
                <a:solidFill>
                  <a:srgbClr val="C00000"/>
                </a:solidFill>
              </a:rPr>
              <a:t>Chair of the Retiree Chapter</a:t>
            </a:r>
          </a:p>
        </p:txBody>
      </p:sp>
      <p:pic>
        <p:nvPicPr>
          <p:cNvPr id="3" name="Recorded Sound">
            <a:hlinkClick r:id="" action="ppaction://media"/>
            <a:extLst>
              <a:ext uri="{FF2B5EF4-FFF2-40B4-BE49-F238E27FC236}">
                <a16:creationId xmlns:a16="http://schemas.microsoft.com/office/drawing/2014/main" id="{996CEF10-A8AD-4A0B-95ED-DE3AD4E5351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856510" y="5968447"/>
            <a:ext cx="890226" cy="890226"/>
          </a:xfrm>
          <a:prstGeom prst="rect">
            <a:avLst/>
          </a:prstGeom>
        </p:spPr>
      </p:pic>
    </p:spTree>
    <p:extLst>
      <p:ext uri="{BB962C8B-B14F-4D97-AF65-F5344CB8AC3E}">
        <p14:creationId xmlns:p14="http://schemas.microsoft.com/office/powerpoint/2010/main" val="4233885846"/>
      </p:ext>
    </p:extLst>
  </p:cSld>
  <p:clrMapOvr>
    <a:masterClrMapping/>
  </p:clrMapOvr>
  <mc:AlternateContent xmlns:mc="http://schemas.openxmlformats.org/markup-compatibility/2006" xmlns:p14="http://schemas.microsoft.com/office/powerpoint/2010/main">
    <mc:Choice Requires="p14">
      <p:transition spd="slow" p14:dur="2000" advTm="12097">
        <p:sndAc>
          <p:endSnd/>
        </p:sndAc>
      </p:transition>
    </mc:Choice>
    <mc:Fallback xmlns="">
      <p:transition spd="slow" advTm="12097">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mediacall" presetSubtype="0" fill="hold" nodeType="afterEffect">
                                  <p:stCondLst>
                                    <p:cond delay="0"/>
                                  </p:stCondLst>
                                  <p:childTnLst>
                                    <p:cmd type="call" cmd="playFrom(0.0)">
                                      <p:cBhvr>
                                        <p:cTn id="11" dur="15497" fill="hold"/>
                                        <p:tgtEl>
                                          <p:spTgt spid="3"/>
                                        </p:tgtEl>
                                      </p:cBhvr>
                                    </p:cmd>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p:cTn id="27"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1009</TotalTime>
  <Words>310</Words>
  <Application>Microsoft Office PowerPoint</Application>
  <PresentationFormat>Widescreen</PresentationFormat>
  <Paragraphs>48</Paragraphs>
  <Slides>8</Slides>
  <Notes>0</Notes>
  <HiddenSlides>0</HiddenSlides>
  <MMClips>11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Gill Sans MT</vt:lpstr>
      <vt:lpstr>Montserrat</vt:lpstr>
      <vt:lpstr>Gallery</vt:lpstr>
      <vt:lpstr>We’re THAT union and we’re better TOGETHER!</vt:lpstr>
      <vt:lpstr>Testimonials</vt:lpstr>
      <vt:lpstr>        What is a union? </vt:lpstr>
      <vt:lpstr>WHO IS LOCAL 420?   </vt:lpstr>
      <vt:lpstr>Who is eligible to join local 420?</vt:lpstr>
      <vt:lpstr>Some Benefits with local 420   steven hill-  1st.  vice president </vt:lpstr>
      <vt:lpstr>Join now!!!!!!! </vt:lpstr>
      <vt:lpstr>Q AND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We’re THAT union and we’re better TOGETHER!</dc:title>
  <dc:creator>Ms. Cee Jay</dc:creator>
  <cp:lastModifiedBy>Ms. Cee Jay</cp:lastModifiedBy>
  <cp:revision>10</cp:revision>
  <dcterms:created xsi:type="dcterms:W3CDTF">2021-07-31T17:50:38Z</dcterms:created>
  <dcterms:modified xsi:type="dcterms:W3CDTF">2021-08-05T02:21:37Z</dcterms:modified>
</cp:coreProperties>
</file>