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sldIdLst>
    <p:sldId id="266" r:id="rId5"/>
    <p:sldId id="310" r:id="rId6"/>
    <p:sldId id="309" r:id="rId7"/>
    <p:sldId id="311" r:id="rId8"/>
    <p:sldId id="312" r:id="rId9"/>
    <p:sldId id="313" r:id="rId10"/>
    <p:sldId id="265" r:id="rId11"/>
    <p:sldId id="31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59" d="100"/>
          <a:sy n="59" d="100"/>
        </p:scale>
        <p:origin x="8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61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703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36834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438248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47267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683134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73773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31044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18536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412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911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207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8/6/2021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5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40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8/6/2021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230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5113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773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2D6E202-B606-4609-B914-27C9371A1F6D}" type="datetime1">
              <a:rPr lang="en-US" smtClean="0"/>
              <a:t>8/6/2021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31049361"/>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3.mp3"/><Relationship Id="rId7" Type="http://schemas.openxmlformats.org/officeDocument/2006/relationships/slideLayout" Target="../slideLayouts/slideLayout3.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audio" Target="../media/media4.m4a"/><Relationship Id="rId5" Type="http://schemas.microsoft.com/office/2007/relationships/media" Target="../media/media4.m4a"/><Relationship Id="rId10" Type="http://schemas.openxmlformats.org/officeDocument/2006/relationships/image" Target="../media/image4.jfif"/><Relationship Id="rId4" Type="http://schemas.openxmlformats.org/officeDocument/2006/relationships/audio" Target="../media/media3.mp3"/><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7.m4a"/><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jpg"/><Relationship Id="rId5" Type="http://schemas.openxmlformats.org/officeDocument/2006/relationships/slideLayout" Target="../slideLayouts/slideLayout8.xml"/><Relationship Id="rId4" Type="http://schemas.openxmlformats.org/officeDocument/2006/relationships/audio" Target="../media/media7.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6.jfif"/><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hyperlink" Target="https://na3.docusign.net/Member/PowerFormSigning.aspx?PowerFormId=80663a8e-3dcc-4af1-887e-6657257b8d96&amp;env=na3-eu1&amp;acct=ec3b9cbe-19c2-4617-9c9c-2495d4c9f868&amp;v=2"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image" Target="../media/image8.jf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063615" y="3155171"/>
            <a:ext cx="5401744" cy="2611784"/>
          </a:xfrm>
        </p:spPr>
        <p:txBody>
          <a:bodyPr>
            <a:noAutofit/>
          </a:bodyPr>
          <a:lstStyle/>
          <a:p>
            <a:r>
              <a:rPr lang="en-US" sz="6600" dirty="0">
                <a:solidFill>
                  <a:srgbClr val="FF0000"/>
                </a:solidFill>
              </a:rPr>
              <a:t>WE’RE THAT UNION AND WE’RE BETTER TOGETHER!!</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sp>
        <p:nvSpPr>
          <p:cNvPr id="4" name="TextBox 3">
            <a:extLst>
              <a:ext uri="{FF2B5EF4-FFF2-40B4-BE49-F238E27FC236}">
                <a16:creationId xmlns:a16="http://schemas.microsoft.com/office/drawing/2014/main" id="{3C56ED78-01C5-4E59-B739-BDE7BF813B3C}"/>
              </a:ext>
            </a:extLst>
          </p:cNvPr>
          <p:cNvSpPr txBox="1"/>
          <p:nvPr/>
        </p:nvSpPr>
        <p:spPr>
          <a:xfrm>
            <a:off x="7576457" y="6137070"/>
            <a:ext cx="3673031" cy="369332"/>
          </a:xfrm>
          <a:prstGeom prst="rect">
            <a:avLst/>
          </a:prstGeom>
          <a:noFill/>
        </p:spPr>
        <p:txBody>
          <a:bodyPr wrap="square" rtlCol="0">
            <a:spAutoFit/>
          </a:bodyPr>
          <a:lstStyle/>
          <a:p>
            <a:r>
              <a:rPr lang="en-US" dirty="0">
                <a:solidFill>
                  <a:srgbClr val="FF0000"/>
                </a:solidFill>
              </a:rPr>
              <a:t>Ray Cummings- President</a:t>
            </a:r>
          </a:p>
        </p:txBody>
      </p:sp>
      <p:pic>
        <p:nvPicPr>
          <p:cNvPr id="3" name="Recorded Sound">
            <a:hlinkClick r:id="" action="ppaction://media"/>
            <a:extLst>
              <a:ext uri="{FF2B5EF4-FFF2-40B4-BE49-F238E27FC236}">
                <a16:creationId xmlns:a16="http://schemas.microsoft.com/office/drawing/2014/main" id="{353CDEE5-47C1-4EBB-B69E-FA2280D2FB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pic>
        <p:nvPicPr>
          <p:cNvPr id="7" name="Picture 6" descr="Logo, company name&#10;&#10;Description automatically generated">
            <a:extLst>
              <a:ext uri="{FF2B5EF4-FFF2-40B4-BE49-F238E27FC236}">
                <a16:creationId xmlns:a16="http://schemas.microsoft.com/office/drawing/2014/main" id="{C0CD2C47-B6DF-4747-A2C1-5333568CCE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3073" y="3225800"/>
            <a:ext cx="1475014" cy="1296825"/>
          </a:xfrm>
          <a:prstGeom prst="rect">
            <a:avLst/>
          </a:prstGeom>
        </p:spPr>
      </p:pic>
    </p:spTree>
    <p:extLst>
      <p:ext uri="{BB962C8B-B14F-4D97-AF65-F5344CB8AC3E}">
        <p14:creationId xmlns:p14="http://schemas.microsoft.com/office/powerpoint/2010/main" val="895915843"/>
      </p:ext>
    </p:extLst>
  </p:cSld>
  <p:clrMapOvr>
    <a:masterClrMapping/>
  </p:clrMapOvr>
  <mc:AlternateContent xmlns:mc="http://schemas.openxmlformats.org/markup-compatibility/2006">
    <mc:Choice xmlns:p14="http://schemas.microsoft.com/office/powerpoint/2010/main" Requires="p14">
      <p:transition spd="slow" p14:dur="2000" advTm="5768"/>
    </mc:Choice>
    <mc:Fallback>
      <p:transition spd="slow" advTm="5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F6F8-A950-4558-9A26-93EF53D5B4D0}"/>
              </a:ext>
            </a:extLst>
          </p:cNvPr>
          <p:cNvSpPr>
            <a:spLocks noGrp="1"/>
          </p:cNvSpPr>
          <p:nvPr>
            <p:ph type="title"/>
          </p:nvPr>
        </p:nvSpPr>
        <p:spPr>
          <a:xfrm>
            <a:off x="3934823" y="-98697"/>
            <a:ext cx="10058400" cy="1160417"/>
          </a:xfrm>
        </p:spPr>
        <p:txBody>
          <a:bodyPr/>
          <a:lstStyle/>
          <a:p>
            <a:r>
              <a:rPr lang="en-US" dirty="0">
                <a:solidFill>
                  <a:srgbClr val="002060"/>
                </a:solidFill>
              </a:rPr>
              <a:t>Testimonials </a:t>
            </a:r>
          </a:p>
        </p:txBody>
      </p:sp>
      <p:pic>
        <p:nvPicPr>
          <p:cNvPr id="8" name="Picture 7" descr="Logo, company name&#10;&#10;Description automatically generated">
            <a:extLst>
              <a:ext uri="{FF2B5EF4-FFF2-40B4-BE49-F238E27FC236}">
                <a16:creationId xmlns:a16="http://schemas.microsoft.com/office/drawing/2014/main" id="{14F12A4E-84CA-41F9-9351-8DFA99C33B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2681" y="35923"/>
            <a:ext cx="1407910" cy="1346563"/>
          </a:xfrm>
          <a:prstGeom prst="rect">
            <a:avLst/>
          </a:prstGeom>
        </p:spPr>
      </p:pic>
      <p:pic>
        <p:nvPicPr>
          <p:cNvPr id="3" name="New Recording 131">
            <a:hlinkClick r:id="" action="ppaction://media"/>
            <a:extLst>
              <a:ext uri="{FF2B5EF4-FFF2-40B4-BE49-F238E27FC236}">
                <a16:creationId xmlns:a16="http://schemas.microsoft.com/office/drawing/2014/main" id="{03BC9914-8901-4228-A03E-6497049C0540}"/>
              </a:ext>
            </a:extLst>
          </p:cNvPr>
          <p:cNvPicPr>
            <a:picLocks noChangeAspect="1"/>
          </p:cNvPicPr>
          <p:nvPr>
            <a:audioFile r:link="rId1"/>
            <p:extLst>
              <p:ext uri="{DAA4B4D4-6D71-4841-9C94-3DE7FCFB9230}">
                <p14:media xmlns:p14="http://schemas.microsoft.com/office/powerpoint/2010/main" r:embed="rId2">
                  <p14:trim st="17289"/>
                </p14:media>
              </p:ext>
            </p:extLst>
          </p:nvPr>
        </p:nvPicPr>
        <p:blipFill>
          <a:blip r:embed="rId9"/>
          <a:stretch>
            <a:fillRect/>
          </a:stretch>
        </p:blipFill>
        <p:spPr>
          <a:xfrm>
            <a:off x="284480" y="5290820"/>
            <a:ext cx="823686" cy="823686"/>
          </a:xfrm>
          <a:prstGeom prst="rect">
            <a:avLst/>
          </a:prstGeom>
        </p:spPr>
      </p:pic>
      <p:pic>
        <p:nvPicPr>
          <p:cNvPr id="12" name="Picture 11" descr="A group of people holding their hands up&#10;&#10;Description automatically generated with medium confidence">
            <a:extLst>
              <a:ext uri="{FF2B5EF4-FFF2-40B4-BE49-F238E27FC236}">
                <a16:creationId xmlns:a16="http://schemas.microsoft.com/office/drawing/2014/main" id="{2F9C14DC-9682-4B17-9519-B876C50E574D}"/>
              </a:ext>
            </a:extLst>
          </p:cNvPr>
          <p:cNvPicPr>
            <a:picLocks noChangeAspect="1"/>
          </p:cNvPicPr>
          <p:nvPr/>
        </p:nvPicPr>
        <p:blipFill>
          <a:blip r:embed="rId10"/>
          <a:stretch>
            <a:fillRect/>
          </a:stretch>
        </p:blipFill>
        <p:spPr>
          <a:xfrm>
            <a:off x="2581528" y="1454905"/>
            <a:ext cx="6769301" cy="4504661"/>
          </a:xfrm>
          <a:prstGeom prst="rect">
            <a:avLst/>
          </a:prstGeom>
        </p:spPr>
      </p:pic>
      <p:pic>
        <p:nvPicPr>
          <p:cNvPr id="13" name="Gutzler 2nd testimonial (2)">
            <a:hlinkClick r:id="" action="ppaction://media"/>
            <a:extLst>
              <a:ext uri="{FF2B5EF4-FFF2-40B4-BE49-F238E27FC236}">
                <a16:creationId xmlns:a16="http://schemas.microsoft.com/office/drawing/2014/main" id="{A965B208-4A3E-4EB3-8517-C58262AF68FE}"/>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96323" y="743494"/>
            <a:ext cx="1012372" cy="1012372"/>
          </a:xfrm>
          <a:prstGeom prst="rect">
            <a:avLst/>
          </a:prstGeom>
        </p:spPr>
      </p:pic>
      <p:pic>
        <p:nvPicPr>
          <p:cNvPr id="14" name="New Recording 127">
            <a:hlinkClick r:id="" action="ppaction://media"/>
            <a:extLst>
              <a:ext uri="{FF2B5EF4-FFF2-40B4-BE49-F238E27FC236}">
                <a16:creationId xmlns:a16="http://schemas.microsoft.com/office/drawing/2014/main" id="{294C519F-F07A-4CA8-BC43-E27206F191C3}"/>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384971" y="4467134"/>
            <a:ext cx="823686" cy="823686"/>
          </a:xfrm>
          <a:prstGeom prst="rect">
            <a:avLst/>
          </a:prstGeom>
        </p:spPr>
      </p:pic>
    </p:spTree>
    <p:extLst>
      <p:ext uri="{BB962C8B-B14F-4D97-AF65-F5344CB8AC3E}">
        <p14:creationId xmlns:p14="http://schemas.microsoft.com/office/powerpoint/2010/main" val="759516930"/>
      </p:ext>
    </p:extLst>
  </p:cSld>
  <p:clrMapOvr>
    <a:masterClrMapping/>
  </p:clrMapOvr>
  <p:transition spd="slow" advTm="3607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075" fill="hold"/>
                                        <p:tgtEl>
                                          <p:spTgt spid="13"/>
                                        </p:tgtEl>
                                      </p:cBhvr>
                                    </p:cmd>
                                  </p:childTnLst>
                                </p:cTn>
                              </p:par>
                            </p:childTnLst>
                          </p:cTn>
                        </p:par>
                        <p:par>
                          <p:cTn id="11" fill="hold">
                            <p:stCondLst>
                              <p:cond delay="36075"/>
                            </p:stCondLst>
                            <p:childTnLst>
                              <p:par>
                                <p:cTn id="12" presetID="1" presetClass="mediacall" presetSubtype="0" fill="hold" nodeType="afterEffect">
                                  <p:stCondLst>
                                    <p:cond delay="0"/>
                                  </p:stCondLst>
                                  <p:childTnLst>
                                    <p:cmd type="call" cmd="playFrom(0.0)">
                                      <p:cBhvr>
                                        <p:cTn id="13" dur="396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4" fill="hold" display="0">
                  <p:stCondLst>
                    <p:cond delay="indefinite"/>
                  </p:stCondLst>
                  <p:endCondLst>
                    <p:cond evt="onStopAudio" delay="0">
                      <p:tgtEl>
                        <p:sldTgt/>
                      </p:tgtEl>
                    </p:cond>
                  </p:endCondLst>
                </p:cTn>
                <p:tgtEl>
                  <p:spTgt spid="13"/>
                </p:tgtEl>
              </p:cMediaNode>
            </p:audio>
            <p:audio>
              <p:cMediaNode vol="24490" numSld="999" showWhenStopped="0">
                <p:cTn id="15" fill="hold" display="0">
                  <p:stCondLst>
                    <p:cond delay="indefinite"/>
                  </p:stCondLst>
                  <p:endCondLst>
                    <p:cond evt="onStopAudio" delay="0">
                      <p:tgtEl>
                        <p:sldTgt/>
                      </p:tgtEl>
                    </p:cond>
                  </p:endCondLst>
                </p:cTn>
                <p:tgtEl>
                  <p:spTgt spid="3"/>
                </p:tgtEl>
              </p:cMediaNode>
            </p:audio>
            <p:audio>
              <p:cMediaNode vol="80000">
                <p:cTn id="16"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C969-8580-4E5C-B3F3-58C9EE305BD5}"/>
              </a:ext>
            </a:extLst>
          </p:cNvPr>
          <p:cNvSpPr>
            <a:spLocks noGrp="1"/>
          </p:cNvSpPr>
          <p:nvPr>
            <p:ph type="title"/>
          </p:nvPr>
        </p:nvSpPr>
        <p:spPr>
          <a:xfrm>
            <a:off x="858749" y="1448225"/>
            <a:ext cx="3787457" cy="4938361"/>
          </a:xfrm>
        </p:spPr>
        <p:txBody>
          <a:bodyPr anchor="ctr">
            <a:normAutofit/>
          </a:bodyPr>
          <a:lstStyle/>
          <a:p>
            <a:pPr algn="ctr"/>
            <a:r>
              <a:rPr lang="en-US" b="1" dirty="0">
                <a:solidFill>
                  <a:schemeClr val="bg2">
                    <a:lumMod val="50000"/>
                  </a:schemeClr>
                </a:solidFill>
              </a:rPr>
              <a:t>Mission Statement</a:t>
            </a:r>
          </a:p>
        </p:txBody>
      </p:sp>
      <p:sp>
        <p:nvSpPr>
          <p:cNvPr id="3" name="Content Placeholder 2">
            <a:extLst>
              <a:ext uri="{FF2B5EF4-FFF2-40B4-BE49-F238E27FC236}">
                <a16:creationId xmlns:a16="http://schemas.microsoft.com/office/drawing/2014/main" id="{E2D44EE6-BBEC-4CDF-A7B0-188E911A5801}"/>
              </a:ext>
            </a:extLst>
          </p:cNvPr>
          <p:cNvSpPr>
            <a:spLocks noGrp="1"/>
          </p:cNvSpPr>
          <p:nvPr>
            <p:ph idx="1"/>
          </p:nvPr>
        </p:nvSpPr>
        <p:spPr>
          <a:xfrm>
            <a:off x="5192737" y="1143001"/>
            <a:ext cx="6298005" cy="4938851"/>
          </a:xfrm>
        </p:spPr>
        <p:txBody>
          <a:bodyPr anchor="ctr">
            <a:noAutofit/>
          </a:bodyPr>
          <a:lstStyle/>
          <a:p>
            <a:r>
              <a:rPr lang="en-US" sz="2800" b="1" dirty="0">
                <a:solidFill>
                  <a:schemeClr val="tx1"/>
                </a:solidFill>
              </a:rPr>
              <a:t>The </a:t>
            </a:r>
            <a:r>
              <a:rPr lang="en-US" sz="2800" b="1" u="sng" dirty="0">
                <a:solidFill>
                  <a:schemeClr val="tx1"/>
                </a:solidFill>
              </a:rPr>
              <a:t>American Federation of Teachers </a:t>
            </a:r>
            <a:r>
              <a:rPr lang="en-US" sz="2800" b="1" dirty="0">
                <a:solidFill>
                  <a:schemeClr val="tx1"/>
                </a:solidFill>
              </a:rPr>
              <a:t>is a union of professionals that champions fairness;  democracy; economic opportunity: and high-quality public education. Healthcare, and public services for our students, their families, and our communities. We are committed to advancing these principles through community engagement, organizing, collective bargaining and political activism, and especially through the work our members do.</a:t>
            </a:r>
          </a:p>
        </p:txBody>
      </p:sp>
      <p:pic>
        <p:nvPicPr>
          <p:cNvPr id="4" name="New Recording 126">
            <a:hlinkClick r:id="" action="ppaction://media"/>
            <a:extLst>
              <a:ext uri="{FF2B5EF4-FFF2-40B4-BE49-F238E27FC236}">
                <a16:creationId xmlns:a16="http://schemas.microsoft.com/office/drawing/2014/main" id="{6C27AD2D-8975-4302-86C7-816E49ED7D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30400" y="5328920"/>
            <a:ext cx="406400" cy="406400"/>
          </a:xfrm>
          <a:prstGeom prst="rect">
            <a:avLst/>
          </a:prstGeom>
        </p:spPr>
      </p:pic>
      <p:pic>
        <p:nvPicPr>
          <p:cNvPr id="9" name="Picture 8" descr="Logo, company name&#10;&#10;Description automatically generated">
            <a:extLst>
              <a:ext uri="{FF2B5EF4-FFF2-40B4-BE49-F238E27FC236}">
                <a16:creationId xmlns:a16="http://schemas.microsoft.com/office/drawing/2014/main" id="{74B6C6D4-42AA-4444-89B3-99F09690C7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433" y="192439"/>
            <a:ext cx="1699530" cy="1625476"/>
          </a:xfrm>
          <a:prstGeom prst="rect">
            <a:avLst/>
          </a:prstGeom>
        </p:spPr>
      </p:pic>
    </p:spTree>
    <p:extLst>
      <p:ext uri="{BB962C8B-B14F-4D97-AF65-F5344CB8AC3E}">
        <p14:creationId xmlns:p14="http://schemas.microsoft.com/office/powerpoint/2010/main" val="289410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359">
        <p15:prstTrans prst="fallOver"/>
      </p:transition>
    </mc:Choice>
    <mc:Fallback xmlns="">
      <p:transition spd="slow" advTm="413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5043-4B79-4698-9645-8C99F352FE4D}"/>
              </a:ext>
            </a:extLst>
          </p:cNvPr>
          <p:cNvSpPr>
            <a:spLocks noGrp="1"/>
          </p:cNvSpPr>
          <p:nvPr>
            <p:ph type="title"/>
          </p:nvPr>
        </p:nvSpPr>
        <p:spPr>
          <a:xfrm>
            <a:off x="384569" y="1422400"/>
            <a:ext cx="3932237" cy="1600200"/>
          </a:xfrm>
        </p:spPr>
        <p:txBody>
          <a:bodyPr/>
          <a:lstStyle/>
          <a:p>
            <a:pPr algn="ctr"/>
            <a:r>
              <a:rPr lang="en-US" b="1" dirty="0"/>
              <a:t>History of Local 420</a:t>
            </a:r>
          </a:p>
        </p:txBody>
      </p:sp>
      <p:sp>
        <p:nvSpPr>
          <p:cNvPr id="3" name="Content Placeholder 2">
            <a:extLst>
              <a:ext uri="{FF2B5EF4-FFF2-40B4-BE49-F238E27FC236}">
                <a16:creationId xmlns:a16="http://schemas.microsoft.com/office/drawing/2014/main" id="{11E51D24-DBA8-47EA-85ED-3AF8507BE3A8}"/>
              </a:ext>
            </a:extLst>
          </p:cNvPr>
          <p:cNvSpPr>
            <a:spLocks noGrp="1"/>
          </p:cNvSpPr>
          <p:nvPr>
            <p:ph idx="1"/>
          </p:nvPr>
        </p:nvSpPr>
        <p:spPr>
          <a:xfrm>
            <a:off x="4669972" y="567827"/>
            <a:ext cx="7137459" cy="6039802"/>
          </a:xfrm>
        </p:spPr>
        <p:txBody>
          <a:bodyPr>
            <a:normAutofit fontScale="47500" lnSpcReduction="20000"/>
          </a:bodyPr>
          <a:lstStyle/>
          <a:p>
            <a:pPr>
              <a:buFont typeface="Wingdings" panose="05000000000000000000" pitchFamily="2" charset="2"/>
              <a:buChar char="Ø"/>
            </a:pPr>
            <a:r>
              <a:rPr lang="en-US" sz="2900" b="1" dirty="0">
                <a:solidFill>
                  <a:srgbClr val="002060"/>
                </a:solidFill>
              </a:rPr>
              <a:t>1935 A voice in the workplace</a:t>
            </a:r>
          </a:p>
          <a:p>
            <a:pPr>
              <a:buFont typeface="Wingdings" panose="05000000000000000000" pitchFamily="2" charset="2"/>
              <a:buChar char="Ø"/>
            </a:pPr>
            <a:r>
              <a:rPr lang="en-US" sz="2900" b="1" dirty="0">
                <a:solidFill>
                  <a:srgbClr val="002060"/>
                </a:solidFill>
              </a:rPr>
              <a:t>1973 </a:t>
            </a:r>
          </a:p>
          <a:p>
            <a:pPr lvl="1">
              <a:buFont typeface="Wingdings" panose="05000000000000000000" pitchFamily="2" charset="2"/>
              <a:buChar char="Ø"/>
            </a:pPr>
            <a:r>
              <a:rPr lang="en-US" sz="2900" b="1" dirty="0">
                <a:solidFill>
                  <a:srgbClr val="002060"/>
                </a:solidFill>
              </a:rPr>
              <a:t>First “Policy Statement” (rules of the workplace)</a:t>
            </a:r>
          </a:p>
          <a:p>
            <a:pPr lvl="1">
              <a:buFont typeface="Wingdings" panose="05000000000000000000" pitchFamily="2" charset="2"/>
              <a:buChar char="Ø"/>
            </a:pPr>
            <a:r>
              <a:rPr lang="en-US" sz="2900" b="1" dirty="0">
                <a:solidFill>
                  <a:srgbClr val="002060"/>
                </a:solidFill>
              </a:rPr>
              <a:t>Fought for and won a Grievance Procedure </a:t>
            </a:r>
          </a:p>
          <a:p>
            <a:pPr lvl="1">
              <a:buFont typeface="Wingdings" panose="05000000000000000000" pitchFamily="2" charset="2"/>
              <a:buChar char="Ø"/>
            </a:pPr>
            <a:r>
              <a:rPr lang="en-US" sz="2900" b="1" dirty="0">
                <a:solidFill>
                  <a:srgbClr val="002060"/>
                </a:solidFill>
              </a:rPr>
              <a:t>Health insurance paid by the SLPS</a:t>
            </a:r>
          </a:p>
          <a:p>
            <a:pPr>
              <a:buFont typeface="Wingdings" panose="05000000000000000000" pitchFamily="2" charset="2"/>
              <a:buChar char="Ø"/>
            </a:pPr>
            <a:r>
              <a:rPr lang="en-US" sz="2900" b="1" dirty="0">
                <a:solidFill>
                  <a:srgbClr val="002060"/>
                </a:solidFill>
              </a:rPr>
              <a:t>1974 Local 420 exclusive bargaining unit for SLPS</a:t>
            </a:r>
          </a:p>
          <a:p>
            <a:pPr>
              <a:buFont typeface="Wingdings" panose="05000000000000000000" pitchFamily="2" charset="2"/>
              <a:buChar char="Ø"/>
            </a:pPr>
            <a:r>
              <a:rPr lang="en-US" sz="2900" b="1" dirty="0">
                <a:solidFill>
                  <a:srgbClr val="002060"/>
                </a:solidFill>
              </a:rPr>
              <a:t>1979</a:t>
            </a:r>
          </a:p>
          <a:p>
            <a:pPr lvl="1">
              <a:buFont typeface="Wingdings" panose="05000000000000000000" pitchFamily="2" charset="2"/>
              <a:buChar char="Ø"/>
            </a:pPr>
            <a:r>
              <a:rPr lang="en-US" sz="2900" b="1" dirty="0">
                <a:solidFill>
                  <a:srgbClr val="002060"/>
                </a:solidFill>
              </a:rPr>
              <a:t>Hiring of Art, Music &amp; P.E. Teachers</a:t>
            </a:r>
          </a:p>
          <a:p>
            <a:pPr lvl="1">
              <a:buFont typeface="Wingdings" panose="05000000000000000000" pitchFamily="2" charset="2"/>
              <a:buChar char="Ø"/>
            </a:pPr>
            <a:r>
              <a:rPr lang="en-US" sz="2900" b="1" dirty="0">
                <a:solidFill>
                  <a:srgbClr val="002060"/>
                </a:solidFill>
              </a:rPr>
              <a:t>Class size reduced from 40</a:t>
            </a:r>
          </a:p>
          <a:p>
            <a:pPr lvl="1">
              <a:buFont typeface="Wingdings" panose="05000000000000000000" pitchFamily="2" charset="2"/>
              <a:buChar char="Ø"/>
            </a:pPr>
            <a:r>
              <a:rPr lang="en-US" sz="2900" b="1" dirty="0">
                <a:solidFill>
                  <a:srgbClr val="002060"/>
                </a:solidFill>
              </a:rPr>
              <a:t>Spring Break entitlement (This was in exchange for reducing uninterrupted duty-free lunch from 45 minutes to 30)</a:t>
            </a:r>
          </a:p>
          <a:p>
            <a:pPr lvl="1">
              <a:buFont typeface="Wingdings" panose="05000000000000000000" pitchFamily="2" charset="2"/>
              <a:buChar char="Ø"/>
            </a:pPr>
            <a:r>
              <a:rPr lang="en-US" sz="2900" b="1" dirty="0">
                <a:solidFill>
                  <a:srgbClr val="002060"/>
                </a:solidFill>
              </a:rPr>
              <a:t>Extra Service Pay/Pay for Substituting</a:t>
            </a:r>
          </a:p>
          <a:p>
            <a:pPr>
              <a:buFont typeface="Wingdings" panose="05000000000000000000" pitchFamily="2" charset="2"/>
              <a:buChar char="Ø"/>
            </a:pPr>
            <a:r>
              <a:rPr lang="en-US" sz="2900" b="1" dirty="0">
                <a:solidFill>
                  <a:srgbClr val="002060"/>
                </a:solidFill>
              </a:rPr>
              <a:t>1980 Dental benefits</a:t>
            </a:r>
          </a:p>
          <a:p>
            <a:pPr>
              <a:buFont typeface="Wingdings" panose="05000000000000000000" pitchFamily="2" charset="2"/>
              <a:buChar char="Ø"/>
            </a:pPr>
            <a:r>
              <a:rPr lang="en-US" sz="2900" b="1" dirty="0">
                <a:solidFill>
                  <a:srgbClr val="002060"/>
                </a:solidFill>
              </a:rPr>
              <a:t>1988 Reimbursement for vandalism to personal property</a:t>
            </a:r>
          </a:p>
          <a:p>
            <a:pPr>
              <a:buFont typeface="Wingdings" panose="05000000000000000000" pitchFamily="2" charset="2"/>
              <a:buChar char="Ø"/>
            </a:pPr>
            <a:r>
              <a:rPr lang="en-US" sz="2900" b="1" dirty="0">
                <a:solidFill>
                  <a:srgbClr val="002060"/>
                </a:solidFill>
              </a:rPr>
              <a:t>2009 The St. Louis Plan</a:t>
            </a:r>
          </a:p>
          <a:p>
            <a:pPr>
              <a:buFont typeface="Wingdings" panose="05000000000000000000" pitchFamily="2" charset="2"/>
              <a:buChar char="Ø"/>
            </a:pPr>
            <a:r>
              <a:rPr lang="en-US" sz="2900" b="1" dirty="0">
                <a:solidFill>
                  <a:srgbClr val="002060"/>
                </a:solidFill>
              </a:rPr>
              <a:t>2016 Passage of Proposition 1 (largest tax increase for public education, including additional dollars to expand Pre-K)</a:t>
            </a:r>
          </a:p>
          <a:p>
            <a:pPr>
              <a:buFont typeface="Wingdings" panose="05000000000000000000" pitchFamily="2" charset="2"/>
              <a:buChar char="Ø"/>
            </a:pPr>
            <a:r>
              <a:rPr lang="en-US" sz="2900" b="1" dirty="0">
                <a:solidFill>
                  <a:srgbClr val="002060"/>
                </a:solidFill>
              </a:rPr>
              <a:t>2019 Return of the Elected School Board</a:t>
            </a:r>
          </a:p>
          <a:p>
            <a:pPr>
              <a:buFont typeface="Wingdings" panose="05000000000000000000" pitchFamily="2" charset="2"/>
              <a:buChar char="Ø"/>
            </a:pPr>
            <a:r>
              <a:rPr lang="en-US" sz="2900" b="1" dirty="0">
                <a:solidFill>
                  <a:srgbClr val="002060"/>
                </a:solidFill>
              </a:rPr>
              <a:t>2020/2021 – Covid Pandemic</a:t>
            </a:r>
          </a:p>
          <a:p>
            <a:pPr lvl="1">
              <a:buFont typeface="Wingdings" panose="05000000000000000000" pitchFamily="2" charset="2"/>
              <a:buChar char="Ø"/>
            </a:pPr>
            <a:r>
              <a:rPr lang="en-US" sz="2900" b="1" dirty="0">
                <a:solidFill>
                  <a:srgbClr val="002060"/>
                </a:solidFill>
              </a:rPr>
              <a:t>Successfully maintained employment for all members of Local 420</a:t>
            </a:r>
          </a:p>
          <a:p>
            <a:pPr lvl="1">
              <a:buFont typeface="Wingdings" panose="05000000000000000000" pitchFamily="2" charset="2"/>
              <a:buChar char="Ø"/>
            </a:pPr>
            <a:r>
              <a:rPr lang="en-US" sz="2900" b="1" dirty="0">
                <a:solidFill>
                  <a:srgbClr val="002060"/>
                </a:solidFill>
              </a:rPr>
              <a:t>Negotiated the highest raise in the history of Local 420</a:t>
            </a:r>
          </a:p>
          <a:p>
            <a:pPr>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
        <p:nvSpPr>
          <p:cNvPr id="4" name="Text Placeholder 3">
            <a:extLst>
              <a:ext uri="{FF2B5EF4-FFF2-40B4-BE49-F238E27FC236}">
                <a16:creationId xmlns:a16="http://schemas.microsoft.com/office/drawing/2014/main" id="{B1FD9A74-49CA-402E-B538-7A547173C843}"/>
              </a:ext>
            </a:extLst>
          </p:cNvPr>
          <p:cNvSpPr>
            <a:spLocks noGrp="1"/>
          </p:cNvSpPr>
          <p:nvPr>
            <p:ph type="body" sz="half" idx="2"/>
          </p:nvPr>
        </p:nvSpPr>
        <p:spPr>
          <a:xfrm>
            <a:off x="664781" y="3785665"/>
            <a:ext cx="3652025" cy="3811588"/>
          </a:xfrm>
        </p:spPr>
        <p:txBody>
          <a:bodyPr>
            <a:normAutofit/>
          </a:bodyPr>
          <a:lstStyle/>
          <a:p>
            <a:pPr algn="ctr"/>
            <a:r>
              <a:rPr lang="en-US" sz="3600" dirty="0"/>
              <a:t>“A History of Service to SLPS Educators”</a:t>
            </a:r>
          </a:p>
        </p:txBody>
      </p:sp>
      <p:pic>
        <p:nvPicPr>
          <p:cNvPr id="7" name="Picture 6" descr="Logo, company name&#10;&#10;Description automatically generated">
            <a:extLst>
              <a:ext uri="{FF2B5EF4-FFF2-40B4-BE49-F238E27FC236}">
                <a16:creationId xmlns:a16="http://schemas.microsoft.com/office/drawing/2014/main" id="{6F19A8D7-23E7-41FF-AD01-E2DC1C0805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1910" y="475854"/>
            <a:ext cx="1477554" cy="1381374"/>
          </a:xfrm>
          <a:prstGeom prst="rect">
            <a:avLst/>
          </a:prstGeom>
        </p:spPr>
      </p:pic>
      <p:pic>
        <p:nvPicPr>
          <p:cNvPr id="8" name="New Recording 130">
            <a:hlinkClick r:id="" action="ppaction://media"/>
            <a:extLst>
              <a:ext uri="{FF2B5EF4-FFF2-40B4-BE49-F238E27FC236}">
                <a16:creationId xmlns:a16="http://schemas.microsoft.com/office/drawing/2014/main" id="{03CFAB86-F825-4962-B46D-9EDB5E4AB8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70886" y="3022600"/>
            <a:ext cx="406400" cy="406400"/>
          </a:xfrm>
          <a:prstGeom prst="rect">
            <a:avLst/>
          </a:prstGeom>
        </p:spPr>
      </p:pic>
      <p:pic>
        <p:nvPicPr>
          <p:cNvPr id="5" name="Recorded Sound">
            <a:hlinkClick r:id="" action="ppaction://media"/>
            <a:extLst>
              <a:ext uri="{FF2B5EF4-FFF2-40B4-BE49-F238E27FC236}">
                <a16:creationId xmlns:a16="http://schemas.microsoft.com/office/drawing/2014/main" id="{2A7D28E7-21B5-466B-B88B-EC31E8D16D7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944287" y="6066971"/>
            <a:ext cx="406400" cy="406400"/>
          </a:xfrm>
          <a:prstGeom prst="rect">
            <a:avLst/>
          </a:prstGeom>
        </p:spPr>
      </p:pic>
    </p:spTree>
    <p:extLst>
      <p:ext uri="{BB962C8B-B14F-4D97-AF65-F5344CB8AC3E}">
        <p14:creationId xmlns:p14="http://schemas.microsoft.com/office/powerpoint/2010/main" val="1862088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4522">
        <p15:prstTrans prst="airplane"/>
      </p:transition>
    </mc:Choice>
    <mc:Fallback xmlns="">
      <p:transition spd="slow" advTm="145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80">
                                          <p:stCondLst>
                                            <p:cond delay="0"/>
                                          </p:stCondLst>
                                        </p:cTn>
                                        <p:tgtEl>
                                          <p:spTgt spid="3">
                                            <p:txEl>
                                              <p:pRg st="5" end="5"/>
                                            </p:txEl>
                                          </p:spTgt>
                                        </p:tgtEl>
                                      </p:cBhvr>
                                    </p:animEffect>
                                    <p:anim calcmode="lin" valueType="num">
                                      <p:cBhvr>
                                        <p:cTn id="3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5" end="5"/>
                                            </p:txEl>
                                          </p:spTgt>
                                        </p:tgtEl>
                                      </p:cBhvr>
                                      <p:to x="100000" y="60000"/>
                                    </p:animScale>
                                    <p:animScale>
                                      <p:cBhvr>
                                        <p:cTn id="42" dur="166" decel="50000">
                                          <p:stCondLst>
                                            <p:cond delay="676"/>
                                          </p:stCondLst>
                                        </p:cTn>
                                        <p:tgtEl>
                                          <p:spTgt spid="3">
                                            <p:txEl>
                                              <p:pRg st="5" end="5"/>
                                            </p:txEl>
                                          </p:spTgt>
                                        </p:tgtEl>
                                      </p:cBhvr>
                                      <p:to x="100000" y="100000"/>
                                    </p:animScale>
                                    <p:animScale>
                                      <p:cBhvr>
                                        <p:cTn id="43" dur="26">
                                          <p:stCondLst>
                                            <p:cond delay="1312"/>
                                          </p:stCondLst>
                                        </p:cTn>
                                        <p:tgtEl>
                                          <p:spTgt spid="3">
                                            <p:txEl>
                                              <p:pRg st="5" end="5"/>
                                            </p:txEl>
                                          </p:spTgt>
                                        </p:tgtEl>
                                      </p:cBhvr>
                                      <p:to x="100000" y="80000"/>
                                    </p:animScale>
                                    <p:animScale>
                                      <p:cBhvr>
                                        <p:cTn id="44" dur="166" decel="50000">
                                          <p:stCondLst>
                                            <p:cond delay="1338"/>
                                          </p:stCondLst>
                                        </p:cTn>
                                        <p:tgtEl>
                                          <p:spTgt spid="3">
                                            <p:txEl>
                                              <p:pRg st="5" end="5"/>
                                            </p:txEl>
                                          </p:spTgt>
                                        </p:tgtEl>
                                      </p:cBhvr>
                                      <p:to x="100000" y="100000"/>
                                    </p:animScale>
                                    <p:animScale>
                                      <p:cBhvr>
                                        <p:cTn id="45" dur="26">
                                          <p:stCondLst>
                                            <p:cond delay="1642"/>
                                          </p:stCondLst>
                                        </p:cTn>
                                        <p:tgtEl>
                                          <p:spTgt spid="3">
                                            <p:txEl>
                                              <p:pRg st="5" end="5"/>
                                            </p:txEl>
                                          </p:spTgt>
                                        </p:tgtEl>
                                      </p:cBhvr>
                                      <p:to x="100000" y="90000"/>
                                    </p:animScale>
                                    <p:animScale>
                                      <p:cBhvr>
                                        <p:cTn id="46" dur="166" decel="50000">
                                          <p:stCondLst>
                                            <p:cond delay="1668"/>
                                          </p:stCondLst>
                                        </p:cTn>
                                        <p:tgtEl>
                                          <p:spTgt spid="3">
                                            <p:txEl>
                                              <p:pRg st="5" end="5"/>
                                            </p:txEl>
                                          </p:spTgt>
                                        </p:tgtEl>
                                      </p:cBhvr>
                                      <p:to x="100000" y="100000"/>
                                    </p:animScale>
                                    <p:animScale>
                                      <p:cBhvr>
                                        <p:cTn id="47" dur="26">
                                          <p:stCondLst>
                                            <p:cond delay="1808"/>
                                          </p:stCondLst>
                                        </p:cTn>
                                        <p:tgtEl>
                                          <p:spTgt spid="3">
                                            <p:txEl>
                                              <p:pRg st="5" end="5"/>
                                            </p:txEl>
                                          </p:spTgt>
                                        </p:tgtEl>
                                      </p:cBhvr>
                                      <p:to x="100000" y="95000"/>
                                    </p:animScale>
                                    <p:animScale>
                                      <p:cBhvr>
                                        <p:cTn id="48" dur="166" decel="50000">
                                          <p:stCondLst>
                                            <p:cond delay="1834"/>
                                          </p:stCondLst>
                                        </p:cTn>
                                        <p:tgtEl>
                                          <p:spTgt spid="3">
                                            <p:txEl>
                                              <p:pRg st="5" end="5"/>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6" end="6"/>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7" end="7"/>
                                            </p:txEl>
                                          </p:spTgt>
                                        </p:tgtEl>
                                      </p:cBhvr>
                                    </p:animEffect>
                                  </p:childTnLst>
                                </p:cTn>
                              </p:par>
                              <p:par>
                                <p:cTn id="63" presetID="31" presetClass="entr" presetSubtype="0" fill="hold"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8" end="8"/>
                                            </p:txEl>
                                          </p:spTgt>
                                        </p:tgtEl>
                                      </p:cBhvr>
                                    </p:animEffect>
                                  </p:childTnLst>
                                </p:cTn>
                              </p:par>
                              <p:par>
                                <p:cTn id="69" presetID="31" presetClass="entr" presetSubtype="0" fill="hold"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par>
                                <p:cTn id="75" presetID="31" presetClass="entr" presetSubtype="0" fill="hold" nodeType="with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10" end="1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Effect transition="in" filter="fade">
                                      <p:cBhvr>
                                        <p:cTn id="85" dur="2000"/>
                                        <p:tgtEl>
                                          <p:spTgt spid="3">
                                            <p:txEl>
                                              <p:pRg st="11" end="11"/>
                                            </p:txEl>
                                          </p:spTgt>
                                        </p:tgtEl>
                                      </p:cBhvr>
                                    </p:animEffect>
                                    <p:anim calcmode="lin" valueType="num">
                                      <p:cBhvr>
                                        <p:cTn id="86"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87"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92" dur="500"/>
                                        <p:tgtEl>
                                          <p:spTgt spid="3">
                                            <p:txEl>
                                              <p:pRg st="12" end="1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Effect transition="in" filter="wheel(1)">
                                      <p:cBhvr>
                                        <p:cTn id="97" dur="2000"/>
                                        <p:tgtEl>
                                          <p:spTgt spid="3">
                                            <p:txEl>
                                              <p:pRg st="13" end="1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3">
                                            <p:txEl>
                                              <p:pRg st="14" end="14"/>
                                            </p:txEl>
                                          </p:spTgt>
                                        </p:tgtEl>
                                        <p:attrNameLst>
                                          <p:attrName>style.visibility</p:attrName>
                                        </p:attrNameLst>
                                      </p:cBhvr>
                                      <p:to>
                                        <p:strVal val="visible"/>
                                      </p:to>
                                    </p:set>
                                    <p:anim calcmode="lin" valueType="num">
                                      <p:cBhvr>
                                        <p:cTn id="102"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03"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104" dur="500"/>
                                        <p:tgtEl>
                                          <p:spTgt spid="3">
                                            <p:txEl>
                                              <p:pRg st="14" end="1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nodeType="clickEffect">
                                  <p:stCondLst>
                                    <p:cond delay="0"/>
                                  </p:stCondLst>
                                  <p:childTnLst>
                                    <p:set>
                                      <p:cBhvr>
                                        <p:cTn id="108" dur="1" fill="hold">
                                          <p:stCondLst>
                                            <p:cond delay="0"/>
                                          </p:stCondLst>
                                        </p:cTn>
                                        <p:tgtEl>
                                          <p:spTgt spid="3">
                                            <p:txEl>
                                              <p:pRg st="15" end="15"/>
                                            </p:txEl>
                                          </p:spTgt>
                                        </p:tgtEl>
                                        <p:attrNameLst>
                                          <p:attrName>style.visibility</p:attrName>
                                        </p:attrNameLst>
                                      </p:cBhvr>
                                      <p:to>
                                        <p:strVal val="visible"/>
                                      </p:to>
                                    </p:set>
                                    <p:animEffect transition="in" filter="barn(inVertical)">
                                      <p:cBhvr>
                                        <p:cTn id="109" dur="500"/>
                                        <p:tgtEl>
                                          <p:spTgt spid="3">
                                            <p:txEl>
                                              <p:pRg st="15" end="15"/>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3">
                                            <p:txEl>
                                              <p:pRg st="16" end="16"/>
                                            </p:txEl>
                                          </p:spTgt>
                                        </p:tgtEl>
                                        <p:attrNameLst>
                                          <p:attrName>style.visibility</p:attrName>
                                        </p:attrNameLst>
                                      </p:cBhvr>
                                      <p:to>
                                        <p:strVal val="visible"/>
                                      </p:to>
                                    </p:set>
                                    <p:animEffect transition="in" filter="barn(inVertical)">
                                      <p:cBhvr>
                                        <p:cTn id="114" dur="500"/>
                                        <p:tgtEl>
                                          <p:spTgt spid="3">
                                            <p:txEl>
                                              <p:pRg st="16" end="1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3">
                                            <p:txEl>
                                              <p:pRg st="17" end="17"/>
                                            </p:txEl>
                                          </p:spTgt>
                                        </p:tgtEl>
                                        <p:attrNameLst>
                                          <p:attrName>style.visibility</p:attrName>
                                        </p:attrNameLst>
                                      </p:cBhvr>
                                      <p:to>
                                        <p:strVal val="visible"/>
                                      </p:to>
                                    </p:set>
                                    <p:animEffect transition="in" filter="barn(inVertical)">
                                      <p:cBhvr>
                                        <p:cTn id="119" dur="500"/>
                                        <p:tgtEl>
                                          <p:spTgt spid="3">
                                            <p:txEl>
                                              <p:pRg st="17" end="17"/>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3">
                                            <p:txEl>
                                              <p:pRg st="18" end="18"/>
                                            </p:txEl>
                                          </p:spTgt>
                                        </p:tgtEl>
                                        <p:attrNameLst>
                                          <p:attrName>style.visibility</p:attrName>
                                        </p:attrNameLst>
                                      </p:cBhvr>
                                      <p:to>
                                        <p:strVal val="visible"/>
                                      </p:to>
                                    </p:set>
                                    <p:animEffect transition="in" filter="barn(inVertical)">
                                      <p:cBhvr>
                                        <p:cTn id="124" dur="500"/>
                                        <p:tgtEl>
                                          <p:spTgt spid="3">
                                            <p:txEl>
                                              <p:pRg st="18" end="18"/>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mediacall" presetSubtype="0" fill="hold" nodeType="clickEffect">
                                  <p:stCondLst>
                                    <p:cond delay="0"/>
                                  </p:stCondLst>
                                  <p:childTnLst>
                                    <p:cmd type="call" cmd="playFrom(0.0)">
                                      <p:cBhvr>
                                        <p:cTn id="128" dur="349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9" fill="hold" display="0">
                  <p:stCondLst>
                    <p:cond delay="indefinite"/>
                  </p:stCondLst>
                  <p:endCondLst>
                    <p:cond evt="onStopAudio" delay="0">
                      <p:tgtEl>
                        <p:sldTgt/>
                      </p:tgtEl>
                    </p:cond>
                  </p:endCondLst>
                </p:cTn>
                <p:tgtEl>
                  <p:spTgt spid="8"/>
                </p:tgtEl>
              </p:cMediaNode>
            </p:audio>
            <p:audio>
              <p:cMediaNode vol="80000" numSld="999" showWhenStopped="0">
                <p:cTn id="130"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1602-C616-4539-946D-9D8E2D2EA7C6}"/>
              </a:ext>
            </a:extLst>
          </p:cNvPr>
          <p:cNvSpPr>
            <a:spLocks noGrp="1"/>
          </p:cNvSpPr>
          <p:nvPr>
            <p:ph type="title"/>
          </p:nvPr>
        </p:nvSpPr>
        <p:spPr>
          <a:xfrm>
            <a:off x="701040" y="-12900"/>
            <a:ext cx="10485120" cy="1450757"/>
          </a:xfrm>
        </p:spPr>
        <p:txBody>
          <a:bodyPr>
            <a:normAutofit/>
          </a:bodyPr>
          <a:lstStyle/>
          <a:p>
            <a:r>
              <a:rPr lang="en-US" dirty="0"/>
              <a:t>The AFT Professional Development Program</a:t>
            </a:r>
          </a:p>
        </p:txBody>
      </p:sp>
      <p:sp>
        <p:nvSpPr>
          <p:cNvPr id="3" name="Content Placeholder 2">
            <a:extLst>
              <a:ext uri="{FF2B5EF4-FFF2-40B4-BE49-F238E27FC236}">
                <a16:creationId xmlns:a16="http://schemas.microsoft.com/office/drawing/2014/main" id="{070835EE-8E75-4864-ACA6-922749ADAEA6}"/>
              </a:ext>
            </a:extLst>
          </p:cNvPr>
          <p:cNvSpPr>
            <a:spLocks noGrp="1"/>
          </p:cNvSpPr>
          <p:nvPr>
            <p:ph idx="1"/>
          </p:nvPr>
        </p:nvSpPr>
        <p:spPr>
          <a:xfrm>
            <a:off x="7537703" y="2108201"/>
            <a:ext cx="4328475" cy="3760891"/>
          </a:xfrm>
        </p:spPr>
        <p:txBody>
          <a:bodyPr>
            <a:normAutofit/>
          </a:bodyPr>
          <a:lstStyle/>
          <a:p>
            <a:r>
              <a:rPr lang="en-US" b="1" dirty="0">
                <a:solidFill>
                  <a:schemeClr val="tx1"/>
                </a:solidFill>
              </a:rPr>
              <a:t>The AFT has long recognized that the unions responsibilities go beyond the traditional “bread and butter” issues of salary and benefits. The AFT Professional Development Program represents one of the union’s major efforts to improve student achievement by making a difference in practitioners’ performance and professional growth. </a:t>
            </a:r>
          </a:p>
        </p:txBody>
      </p:sp>
      <p:pic>
        <p:nvPicPr>
          <p:cNvPr id="9" name="Picture 8" descr="A group of people sitting in a room&#10;&#10;Description automatically generated with medium confidence">
            <a:extLst>
              <a:ext uri="{FF2B5EF4-FFF2-40B4-BE49-F238E27FC236}">
                <a16:creationId xmlns:a16="http://schemas.microsoft.com/office/drawing/2014/main" id="{35ECED07-91A5-48C0-A6FC-925C3E2371AA}"/>
              </a:ext>
            </a:extLst>
          </p:cNvPr>
          <p:cNvPicPr>
            <a:picLocks noChangeAspect="1"/>
          </p:cNvPicPr>
          <p:nvPr/>
        </p:nvPicPr>
        <p:blipFill rotWithShape="1">
          <a:blip r:embed="rId4"/>
          <a:srcRect l="36538" r="30276" b="-1"/>
          <a:stretch/>
        </p:blipFill>
        <p:spPr>
          <a:xfrm>
            <a:off x="1036320" y="2108199"/>
            <a:ext cx="3044106" cy="3760873"/>
          </a:xfrm>
          <a:prstGeom prst="rect">
            <a:avLst/>
          </a:prstGeom>
        </p:spPr>
      </p:pic>
      <p:pic>
        <p:nvPicPr>
          <p:cNvPr id="7" name="Picture 6" descr="A person standing in front of a group of people in a classroom&#10;&#10;Description automatically generated with medium confidence">
            <a:extLst>
              <a:ext uri="{FF2B5EF4-FFF2-40B4-BE49-F238E27FC236}">
                <a16:creationId xmlns:a16="http://schemas.microsoft.com/office/drawing/2014/main" id="{FC14E24D-F282-4EE6-8A9D-04642904ADC9}"/>
              </a:ext>
            </a:extLst>
          </p:cNvPr>
          <p:cNvPicPr>
            <a:picLocks noChangeAspect="1"/>
          </p:cNvPicPr>
          <p:nvPr/>
        </p:nvPicPr>
        <p:blipFill rotWithShape="1">
          <a:blip r:embed="rId5"/>
          <a:srcRect l="19335" r="14413" b="3"/>
          <a:stretch/>
        </p:blipFill>
        <p:spPr>
          <a:xfrm>
            <a:off x="4171867" y="2108199"/>
            <a:ext cx="3044106" cy="3760885"/>
          </a:xfrm>
          <a:prstGeom prst="rect">
            <a:avLst/>
          </a:prstGeom>
        </p:spPr>
      </p:pic>
      <p:pic>
        <p:nvPicPr>
          <p:cNvPr id="10" name="New Recording 118">
            <a:hlinkClick r:id="" action="ppaction://media"/>
            <a:extLst>
              <a:ext uri="{FF2B5EF4-FFF2-40B4-BE49-F238E27FC236}">
                <a16:creationId xmlns:a16="http://schemas.microsoft.com/office/drawing/2014/main" id="{58B50DDB-D4B9-4F6D-A04A-EC51BD24BF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06450" y="5793572"/>
            <a:ext cx="745864" cy="745864"/>
          </a:xfrm>
          <a:prstGeom prst="rect">
            <a:avLst/>
          </a:prstGeom>
        </p:spPr>
      </p:pic>
      <p:pic>
        <p:nvPicPr>
          <p:cNvPr id="26" name="Picture 25" descr="Logo, company name&#10;&#10;Description automatically generated">
            <a:extLst>
              <a:ext uri="{FF2B5EF4-FFF2-40B4-BE49-F238E27FC236}">
                <a16:creationId xmlns:a16="http://schemas.microsoft.com/office/drawing/2014/main" id="{83AC07F0-6904-473D-9977-32A7DD81B5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3693" y="117829"/>
            <a:ext cx="1215284" cy="1162331"/>
          </a:xfrm>
          <a:prstGeom prst="rect">
            <a:avLst/>
          </a:prstGeom>
        </p:spPr>
      </p:pic>
    </p:spTree>
    <p:extLst>
      <p:ext uri="{BB962C8B-B14F-4D97-AF65-F5344CB8AC3E}">
        <p14:creationId xmlns:p14="http://schemas.microsoft.com/office/powerpoint/2010/main" val="1787994448"/>
      </p:ext>
    </p:extLst>
  </p:cSld>
  <p:clrMapOvr>
    <a:masterClrMapping/>
  </p:clrMapOvr>
  <mc:AlternateContent xmlns:mc="http://schemas.openxmlformats.org/markup-compatibility/2006" xmlns:p14="http://schemas.microsoft.com/office/powerpoint/2010/main">
    <mc:Choice Requires="p14">
      <p:transition spd="slow" p14:dur="1600" advTm="32178">
        <p:blinds dir="vert"/>
      </p:transition>
    </mc:Choice>
    <mc:Fallback xmlns="">
      <p:transition spd="slow" advTm="32178">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78"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8CD3-9685-4808-AF07-C3D0B0E76762}"/>
              </a:ext>
            </a:extLst>
          </p:cNvPr>
          <p:cNvSpPr>
            <a:spLocks noGrp="1"/>
          </p:cNvSpPr>
          <p:nvPr>
            <p:ph type="title"/>
          </p:nvPr>
        </p:nvSpPr>
        <p:spPr>
          <a:xfrm>
            <a:off x="4498703" y="-325870"/>
            <a:ext cx="7878354" cy="1450757"/>
          </a:xfrm>
        </p:spPr>
        <p:txBody>
          <a:bodyPr>
            <a:normAutofit/>
          </a:bodyPr>
          <a:lstStyle/>
          <a:p>
            <a:r>
              <a:rPr lang="en-US" dirty="0"/>
              <a:t>Covid 19 Pandemic Response</a:t>
            </a:r>
          </a:p>
        </p:txBody>
      </p:sp>
      <p:sp>
        <p:nvSpPr>
          <p:cNvPr id="3" name="Content Placeholder 2">
            <a:extLst>
              <a:ext uri="{FF2B5EF4-FFF2-40B4-BE49-F238E27FC236}">
                <a16:creationId xmlns:a16="http://schemas.microsoft.com/office/drawing/2014/main" id="{47893C48-05F2-49B4-81F2-5C7566141C6E}"/>
              </a:ext>
            </a:extLst>
          </p:cNvPr>
          <p:cNvSpPr>
            <a:spLocks noGrp="1"/>
          </p:cNvSpPr>
          <p:nvPr>
            <p:ph idx="1"/>
          </p:nvPr>
        </p:nvSpPr>
        <p:spPr>
          <a:xfrm>
            <a:off x="4150360" y="759575"/>
            <a:ext cx="6016898" cy="5915510"/>
          </a:xfrm>
        </p:spPr>
        <p:txBody>
          <a:bodyPr>
            <a:normAutofit/>
          </a:bodyPr>
          <a:lstStyle/>
          <a:p>
            <a:pPr>
              <a:lnSpc>
                <a:spcPct val="100000"/>
              </a:lnSpc>
            </a:pPr>
            <a:r>
              <a:rPr lang="en-US" sz="1700" b="1" dirty="0"/>
              <a:t>AFT Local 420 collaborated with the Saint Louis Public School district to ensure the safety of students, staff and parents. Members of Local 420 joined the Restart Task Force of SLPS and were very instrumental in making sure no one entered a school building until we were fully prepared. </a:t>
            </a:r>
          </a:p>
          <a:p>
            <a:pPr>
              <a:lnSpc>
                <a:spcPct val="100000"/>
              </a:lnSpc>
            </a:pPr>
            <a:r>
              <a:rPr lang="en-US" sz="1700" b="1" dirty="0"/>
              <a:t>During the Pandemic we were able to keep everyone employed with benefits, negotiated the largest pay increase in the history of this union and  successfully increased the hourly wage of our lowest paid members to at least $15 per hour.</a:t>
            </a:r>
          </a:p>
          <a:p>
            <a:pPr>
              <a:lnSpc>
                <a:spcPct val="100000"/>
              </a:lnSpc>
            </a:pPr>
            <a:r>
              <a:rPr lang="en-US" sz="1700" b="1" dirty="0"/>
              <a:t>We are continuing to follow the CDC and the Saint Louis City Health Department guidelines to stay safe during this new world of Covid. We are encouraging everyone to continue to wear your mask, wash your hands frequently with soap and water, social distance,  monitor your health and get the vaccination, if it is best for you and your family. Please continue to stay knowledgeable regarding Covid 19 protocols.</a:t>
            </a:r>
          </a:p>
        </p:txBody>
      </p:sp>
      <p:pic>
        <p:nvPicPr>
          <p:cNvPr id="5" name="Picture 4" descr="A picture containing text, outdoor, screenshot, metal&#10;&#10;Description automatically generated">
            <a:extLst>
              <a:ext uri="{FF2B5EF4-FFF2-40B4-BE49-F238E27FC236}">
                <a16:creationId xmlns:a16="http://schemas.microsoft.com/office/drawing/2014/main" id="{8100D7D3-A897-4062-B53E-B0268418225D}"/>
              </a:ext>
            </a:extLst>
          </p:cNvPr>
          <p:cNvPicPr>
            <a:picLocks noChangeAspect="1"/>
          </p:cNvPicPr>
          <p:nvPr/>
        </p:nvPicPr>
        <p:blipFill rotWithShape="1">
          <a:blip r:embed="rId4"/>
          <a:srcRect l="464" r="6914"/>
          <a:stretch/>
        </p:blipFill>
        <p:spPr>
          <a:xfrm>
            <a:off x="0" y="713212"/>
            <a:ext cx="4046382" cy="5654931"/>
          </a:xfrm>
          <a:prstGeom prst="rect">
            <a:avLst/>
          </a:prstGeom>
        </p:spPr>
      </p:pic>
      <p:pic>
        <p:nvPicPr>
          <p:cNvPr id="4" name="Recorded Sound">
            <a:hlinkClick r:id="" action="ppaction://media"/>
            <a:extLst>
              <a:ext uri="{FF2B5EF4-FFF2-40B4-BE49-F238E27FC236}">
                <a16:creationId xmlns:a16="http://schemas.microsoft.com/office/drawing/2014/main" id="{BCCA0C57-EA20-46EA-B6E9-7A38032A66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69600" y="5827485"/>
            <a:ext cx="406400" cy="406400"/>
          </a:xfrm>
          <a:prstGeom prst="rect">
            <a:avLst/>
          </a:prstGeom>
        </p:spPr>
      </p:pic>
    </p:spTree>
    <p:extLst>
      <p:ext uri="{BB962C8B-B14F-4D97-AF65-F5344CB8AC3E}">
        <p14:creationId xmlns:p14="http://schemas.microsoft.com/office/powerpoint/2010/main" val="164883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6109">
        <p15:prstTrans prst="fracture"/>
      </p:transition>
    </mc:Choice>
    <mc:Fallback xmlns="">
      <p:transition spd="slow" advTm="561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A6C4-BA4F-4B38-A8EF-C8D8DA729492}"/>
              </a:ext>
            </a:extLst>
          </p:cNvPr>
          <p:cNvSpPr>
            <a:spLocks noGrp="1"/>
          </p:cNvSpPr>
          <p:nvPr>
            <p:ph type="title"/>
          </p:nvPr>
        </p:nvSpPr>
        <p:spPr>
          <a:xfrm>
            <a:off x="1415484" y="900772"/>
            <a:ext cx="9603275" cy="1049235"/>
          </a:xfrm>
        </p:spPr>
        <p:txBody>
          <a:bodyPr>
            <a:normAutofit fontScale="90000"/>
          </a:bodyPr>
          <a:lstStyle/>
          <a:p>
            <a:pPr algn="ctr"/>
            <a:r>
              <a:rPr lang="en-US" sz="4800" dirty="0">
                <a:solidFill>
                  <a:srgbClr val="002060"/>
                </a:solidFill>
              </a:rPr>
              <a:t>Join now!!!!!!!</a:t>
            </a:r>
            <a:br>
              <a:rPr lang="en-US" sz="4800" dirty="0">
                <a:solidFill>
                  <a:srgbClr val="002060"/>
                </a:solidFill>
              </a:rPr>
            </a:br>
            <a:endParaRPr lang="en-US" sz="4800" dirty="0">
              <a:solidFill>
                <a:srgbClr val="002060"/>
              </a:solidFill>
            </a:endParaRPr>
          </a:p>
        </p:txBody>
      </p:sp>
      <p:sp>
        <p:nvSpPr>
          <p:cNvPr id="3" name="Content Placeholder 2">
            <a:extLst>
              <a:ext uri="{FF2B5EF4-FFF2-40B4-BE49-F238E27FC236}">
                <a16:creationId xmlns:a16="http://schemas.microsoft.com/office/drawing/2014/main" id="{24D35A00-4634-495B-916D-4B21BEF0617E}"/>
              </a:ext>
            </a:extLst>
          </p:cNvPr>
          <p:cNvSpPr>
            <a:spLocks noGrp="1"/>
          </p:cNvSpPr>
          <p:nvPr>
            <p:ph idx="1"/>
          </p:nvPr>
        </p:nvSpPr>
        <p:spPr>
          <a:xfrm>
            <a:off x="175956" y="2841773"/>
            <a:ext cx="11840088" cy="922385"/>
          </a:xfrm>
        </p:spPr>
        <p:txBody>
          <a:bodyPr>
            <a:normAutofit/>
          </a:bodyPr>
          <a:lstStyle/>
          <a:p>
            <a:pPr marL="457200" lvl="1" indent="0" algn="ctr">
              <a:buNone/>
            </a:pPr>
            <a:r>
              <a:rPr lang="en-US" dirty="0">
                <a:solidFill>
                  <a:srgbClr val="002060"/>
                </a:solidFill>
                <a:hlinkClick r:id="rId4">
                  <a:extLst>
                    <a:ext uri="{A12FA001-AC4F-418D-AE19-62706E023703}">
                      <ahyp:hlinkClr xmlns:ahyp="http://schemas.microsoft.com/office/drawing/2018/hyperlinkcolor" val="tx"/>
                    </a:ext>
                  </a:extLst>
                </a:hlinkClick>
              </a:rPr>
              <a:t>https://na3.docusign.net/Member/PowerFormSigning.aspx?PowerFormId=80663a8e-3dcc-4af1-887e-6657257b8d96&amp;env=na3-eu1&amp;acct=ec3b9cbe-19c2-4617-9c9c-2495d4c9f868&amp;v=2</a:t>
            </a:r>
            <a:endParaRPr lang="en-US" dirty="0">
              <a:solidFill>
                <a:srgbClr val="002060"/>
              </a:solidFill>
            </a:endParaRPr>
          </a:p>
          <a:p>
            <a:pPr marL="0" indent="0" algn="ctr">
              <a:buNone/>
            </a:pPr>
            <a:endParaRPr lang="en-US" sz="4800" dirty="0">
              <a:solidFill>
                <a:srgbClr val="FF0000"/>
              </a:solidFill>
            </a:endParaRPr>
          </a:p>
          <a:p>
            <a:pPr marL="0" indent="0">
              <a:buNone/>
            </a:pPr>
            <a:endParaRPr lang="en-US" dirty="0"/>
          </a:p>
        </p:txBody>
      </p:sp>
      <p:sp>
        <p:nvSpPr>
          <p:cNvPr id="4" name="TextBox 3">
            <a:extLst>
              <a:ext uri="{FF2B5EF4-FFF2-40B4-BE49-F238E27FC236}">
                <a16:creationId xmlns:a16="http://schemas.microsoft.com/office/drawing/2014/main" id="{0E16B700-9495-4683-8559-D6CFCBB6C34E}"/>
              </a:ext>
            </a:extLst>
          </p:cNvPr>
          <p:cNvSpPr txBox="1"/>
          <p:nvPr/>
        </p:nvSpPr>
        <p:spPr>
          <a:xfrm>
            <a:off x="1945155" y="4016300"/>
            <a:ext cx="7984635" cy="646331"/>
          </a:xfrm>
          <a:prstGeom prst="rect">
            <a:avLst/>
          </a:prstGeom>
          <a:noFill/>
        </p:spPr>
        <p:txBody>
          <a:bodyPr wrap="square" rtlCol="0">
            <a:spAutoFit/>
          </a:bodyPr>
          <a:lstStyle/>
          <a:p>
            <a:pPr algn="ctr"/>
            <a:endParaRPr lang="en-US" sz="1800" dirty="0">
              <a:solidFill>
                <a:srgbClr val="002060"/>
              </a:solidFill>
              <a:hlinkClick r:id="" action="ppaction://noaction">
                <a:extLst>
                  <a:ext uri="{A12FA001-AC4F-418D-AE19-62706E023703}">
                    <ahyp:hlinkClr xmlns:ahyp="http://schemas.microsoft.com/office/drawing/2018/hyperlinkcolor" val="tx"/>
                  </a:ext>
                </a:extLst>
              </a:hlinkClick>
            </a:endParaRPr>
          </a:p>
          <a:p>
            <a:pPr algn="ctr"/>
            <a:r>
              <a:rPr lang="en-US" sz="1800" dirty="0">
                <a:solidFill>
                  <a:srgbClr val="002060"/>
                </a:solidFill>
                <a:hlinkClick r:id="" action="ppaction://noaction">
                  <a:extLst>
                    <a:ext uri="{A12FA001-AC4F-418D-AE19-62706E023703}">
                      <ahyp:hlinkClr xmlns:ahyp="http://schemas.microsoft.com/office/drawing/2018/hyperlinkcolor" val="tx"/>
                    </a:ext>
                  </a:extLst>
                </a:hlinkClick>
              </a:rPr>
              <a:t>http://local420.mo.aft.org/</a:t>
            </a:r>
            <a:r>
              <a:rPr lang="en-US" sz="1800" dirty="0">
                <a:solidFill>
                  <a:srgbClr val="002060"/>
                </a:solidFill>
              </a:rPr>
              <a:t> </a:t>
            </a:r>
          </a:p>
        </p:txBody>
      </p:sp>
      <p:sp>
        <p:nvSpPr>
          <p:cNvPr id="5" name="TextBox 4">
            <a:extLst>
              <a:ext uri="{FF2B5EF4-FFF2-40B4-BE49-F238E27FC236}">
                <a16:creationId xmlns:a16="http://schemas.microsoft.com/office/drawing/2014/main" id="{8EBCCCC8-A133-4320-B12B-0404D0CAD3A7}"/>
              </a:ext>
            </a:extLst>
          </p:cNvPr>
          <p:cNvSpPr txBox="1"/>
          <p:nvPr/>
        </p:nvSpPr>
        <p:spPr>
          <a:xfrm>
            <a:off x="1317513" y="3201400"/>
            <a:ext cx="9009657" cy="923330"/>
          </a:xfrm>
          <a:prstGeom prst="rect">
            <a:avLst/>
          </a:prstGeom>
          <a:noFill/>
        </p:spPr>
        <p:txBody>
          <a:bodyPr wrap="square" rtlCol="0">
            <a:spAutoFit/>
          </a:bodyPr>
          <a:lstStyle/>
          <a:p>
            <a:pPr algn="ctr"/>
            <a:r>
              <a:rPr lang="en-US" dirty="0"/>
              <a:t>For more information, please call the union office or visit our website at:</a:t>
            </a:r>
          </a:p>
          <a:p>
            <a:pPr algn="ctr"/>
            <a:endParaRPr lang="en-US" dirty="0"/>
          </a:p>
          <a:p>
            <a:pPr algn="ctr"/>
            <a:r>
              <a:rPr lang="en-US" dirty="0"/>
              <a:t>314-781-2077</a:t>
            </a:r>
          </a:p>
        </p:txBody>
      </p:sp>
      <p:sp>
        <p:nvSpPr>
          <p:cNvPr id="6" name="TextBox 5">
            <a:extLst>
              <a:ext uri="{FF2B5EF4-FFF2-40B4-BE49-F238E27FC236}">
                <a16:creationId xmlns:a16="http://schemas.microsoft.com/office/drawing/2014/main" id="{51628DC8-3E5D-417B-A1E8-C4EE2B2D7256}"/>
              </a:ext>
            </a:extLst>
          </p:cNvPr>
          <p:cNvSpPr txBox="1"/>
          <p:nvPr/>
        </p:nvSpPr>
        <p:spPr>
          <a:xfrm>
            <a:off x="2413917" y="1536938"/>
            <a:ext cx="6274666" cy="369332"/>
          </a:xfrm>
          <a:prstGeom prst="rect">
            <a:avLst/>
          </a:prstGeom>
          <a:noFill/>
          <a:ln>
            <a:solidFill>
              <a:schemeClr val="accent1"/>
            </a:solidFill>
          </a:ln>
        </p:spPr>
        <p:txBody>
          <a:bodyPr wrap="square" rtlCol="0">
            <a:spAutoFit/>
          </a:bodyPr>
          <a:lstStyle/>
          <a:p>
            <a:pPr algn="ctr"/>
            <a:r>
              <a:rPr lang="en-US" dirty="0"/>
              <a:t>Click the link below to join the union.</a:t>
            </a:r>
          </a:p>
        </p:txBody>
      </p:sp>
      <p:sp>
        <p:nvSpPr>
          <p:cNvPr id="9" name="TextBox 8">
            <a:extLst>
              <a:ext uri="{FF2B5EF4-FFF2-40B4-BE49-F238E27FC236}">
                <a16:creationId xmlns:a16="http://schemas.microsoft.com/office/drawing/2014/main" id="{7D7E8038-7300-40FD-B98B-80831ADB0C43}"/>
              </a:ext>
            </a:extLst>
          </p:cNvPr>
          <p:cNvSpPr txBox="1"/>
          <p:nvPr/>
        </p:nvSpPr>
        <p:spPr>
          <a:xfrm>
            <a:off x="464273" y="5975494"/>
            <a:ext cx="10946400" cy="461665"/>
          </a:xfrm>
          <a:prstGeom prst="rect">
            <a:avLst/>
          </a:prstGeom>
          <a:noFill/>
        </p:spPr>
        <p:txBody>
          <a:bodyPr wrap="square" rtlCol="0">
            <a:spAutoFit/>
          </a:bodyPr>
          <a:lstStyle/>
          <a:p>
            <a:r>
              <a:rPr lang="en-US" sz="2400" dirty="0"/>
              <a:t>We are looking forward to your membership and working with all of you!</a:t>
            </a:r>
          </a:p>
        </p:txBody>
      </p:sp>
      <p:pic>
        <p:nvPicPr>
          <p:cNvPr id="10" name="Picture 9" descr="Logo, company name&#10;&#10;Description automatically generated">
            <a:extLst>
              <a:ext uri="{FF2B5EF4-FFF2-40B4-BE49-F238E27FC236}">
                <a16:creationId xmlns:a16="http://schemas.microsoft.com/office/drawing/2014/main" id="{B6A338F6-D86A-45E1-AFDC-4CF5B0B85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1074" y="3559372"/>
            <a:ext cx="1215284" cy="1775391"/>
          </a:xfrm>
          <a:prstGeom prst="rect">
            <a:avLst/>
          </a:prstGeom>
        </p:spPr>
      </p:pic>
      <p:pic>
        <p:nvPicPr>
          <p:cNvPr id="11" name="Recorded Sound">
            <a:hlinkClick r:id="" action="ppaction://media"/>
            <a:extLst>
              <a:ext uri="{FF2B5EF4-FFF2-40B4-BE49-F238E27FC236}">
                <a16:creationId xmlns:a16="http://schemas.microsoft.com/office/drawing/2014/main" id="{1E86AF15-B978-4ACC-B493-D6DEE26A9E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4272" y="4303139"/>
            <a:ext cx="951211" cy="951211"/>
          </a:xfrm>
          <a:prstGeom prst="rect">
            <a:avLst/>
          </a:prstGeom>
        </p:spPr>
      </p:pic>
      <p:sp>
        <p:nvSpPr>
          <p:cNvPr id="7" name="TextBox 6">
            <a:extLst>
              <a:ext uri="{FF2B5EF4-FFF2-40B4-BE49-F238E27FC236}">
                <a16:creationId xmlns:a16="http://schemas.microsoft.com/office/drawing/2014/main" id="{4EC0C81C-4A37-4D56-9C9C-17E882738553}"/>
              </a:ext>
            </a:extLst>
          </p:cNvPr>
          <p:cNvSpPr txBox="1"/>
          <p:nvPr/>
        </p:nvSpPr>
        <p:spPr>
          <a:xfrm>
            <a:off x="3931121" y="4995874"/>
            <a:ext cx="4572000" cy="1200329"/>
          </a:xfrm>
          <a:prstGeom prst="rect">
            <a:avLst/>
          </a:prstGeom>
          <a:noFill/>
        </p:spPr>
        <p:txBody>
          <a:bodyPr wrap="square" rtlCol="0">
            <a:spAutoFit/>
          </a:bodyPr>
          <a:lstStyle/>
          <a:p>
            <a:pPr algn="ctr"/>
            <a:r>
              <a:rPr lang="en-US" b="1" dirty="0">
                <a:solidFill>
                  <a:srgbClr val="002060"/>
                </a:solidFill>
              </a:rPr>
              <a:t>Dr. </a:t>
            </a:r>
            <a:r>
              <a:rPr lang="en-US" b="1" dirty="0" err="1">
                <a:solidFill>
                  <a:srgbClr val="002060"/>
                </a:solidFill>
              </a:rPr>
              <a:t>Scharad</a:t>
            </a:r>
            <a:r>
              <a:rPr lang="en-US" b="1" dirty="0">
                <a:solidFill>
                  <a:srgbClr val="002060"/>
                </a:solidFill>
              </a:rPr>
              <a:t> Hutchins</a:t>
            </a:r>
          </a:p>
          <a:p>
            <a:pPr algn="ctr"/>
            <a:r>
              <a:rPr lang="en-US" b="1" dirty="0">
                <a:solidFill>
                  <a:srgbClr val="002060"/>
                </a:solidFill>
              </a:rPr>
              <a:t>Vice President of Membership</a:t>
            </a:r>
          </a:p>
          <a:p>
            <a:pPr algn="ctr"/>
            <a:r>
              <a:rPr lang="en-US" b="1" dirty="0">
                <a:solidFill>
                  <a:srgbClr val="002060"/>
                </a:solidFill>
              </a:rPr>
              <a:t>314-779-7893</a:t>
            </a:r>
          </a:p>
          <a:p>
            <a:endParaRPr lang="en-US" dirty="0"/>
          </a:p>
        </p:txBody>
      </p:sp>
    </p:spTree>
    <p:extLst>
      <p:ext uri="{BB962C8B-B14F-4D97-AF65-F5344CB8AC3E}">
        <p14:creationId xmlns:p14="http://schemas.microsoft.com/office/powerpoint/2010/main" val="417412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97">
        <p15:prstTrans prst="drape"/>
        <p:sndAc>
          <p:endSnd/>
        </p:sndAc>
      </p:transition>
    </mc:Choice>
    <mc:Fallback xmlns="">
      <p:transition spd="slow" advTm="12097">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4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2041">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D6C1-A110-4FD0-BFA7-4CB620538B8A}"/>
              </a:ext>
            </a:extLst>
          </p:cNvPr>
          <p:cNvSpPr>
            <a:spLocks noGrp="1"/>
          </p:cNvSpPr>
          <p:nvPr>
            <p:ph type="title"/>
          </p:nvPr>
        </p:nvSpPr>
        <p:spPr>
          <a:xfrm>
            <a:off x="5235326" y="2249499"/>
            <a:ext cx="6253317" cy="3686015"/>
          </a:xfrm>
        </p:spPr>
        <p:txBody>
          <a:bodyPr vert="horz" lIns="91440" tIns="45720" rIns="91440" bIns="45720" rtlCol="0" anchor="b">
            <a:normAutofit fontScale="90000"/>
          </a:bodyPr>
          <a:lstStyle/>
          <a:p>
            <a:pPr algn="ctr"/>
            <a:r>
              <a:rPr lang="en-US" sz="6200" dirty="0">
                <a:solidFill>
                  <a:schemeClr val="bg2">
                    <a:lumMod val="50000"/>
                  </a:schemeClr>
                </a:solidFill>
              </a:rPr>
              <a:t>Q and A </a:t>
            </a:r>
            <a:br>
              <a:rPr lang="en-US" sz="6200" dirty="0">
                <a:solidFill>
                  <a:schemeClr val="tx1">
                    <a:lumMod val="85000"/>
                    <a:lumOff val="15000"/>
                  </a:schemeClr>
                </a:solidFill>
              </a:rPr>
            </a:br>
            <a:br>
              <a:rPr lang="en-US" sz="6200" dirty="0">
                <a:solidFill>
                  <a:schemeClr val="tx1">
                    <a:lumMod val="85000"/>
                    <a:lumOff val="15000"/>
                  </a:schemeClr>
                </a:solidFill>
              </a:rPr>
            </a:br>
            <a:r>
              <a:rPr lang="en-US" sz="6200" dirty="0">
                <a:solidFill>
                  <a:schemeClr val="bg2">
                    <a:lumMod val="50000"/>
                  </a:schemeClr>
                </a:solidFill>
              </a:rPr>
              <a:t>Byron Clemens </a:t>
            </a:r>
            <a:br>
              <a:rPr lang="en-US" sz="6200" dirty="0">
                <a:solidFill>
                  <a:schemeClr val="tx1">
                    <a:lumMod val="85000"/>
                    <a:lumOff val="15000"/>
                  </a:schemeClr>
                </a:solidFill>
              </a:rPr>
            </a:br>
            <a:r>
              <a:rPr lang="en-US" sz="6200" dirty="0">
                <a:solidFill>
                  <a:schemeClr val="bg2">
                    <a:lumMod val="50000"/>
                  </a:schemeClr>
                </a:solidFill>
              </a:rPr>
              <a:t>Chair of the Retiree Chapter</a:t>
            </a:r>
          </a:p>
        </p:txBody>
      </p:sp>
      <p:pic>
        <p:nvPicPr>
          <p:cNvPr id="9" name="Content Placeholder 8" descr="A picture containing building, outdoor, person, arch&#10;&#10;Description automatically generated">
            <a:extLst>
              <a:ext uri="{FF2B5EF4-FFF2-40B4-BE49-F238E27FC236}">
                <a16:creationId xmlns:a16="http://schemas.microsoft.com/office/drawing/2014/main" id="{171ECDF5-4D61-4279-91C3-5E32652114C3}"/>
              </a:ext>
            </a:extLst>
          </p:cNvPr>
          <p:cNvPicPr>
            <a:picLocks noGrp="1" noChangeAspect="1"/>
          </p:cNvPicPr>
          <p:nvPr>
            <p:ph idx="1"/>
          </p:nvPr>
        </p:nvPicPr>
        <p:blipFill rotWithShape="1">
          <a:blip r:embed="rId4"/>
          <a:srcRect l="22006" t="24920" r="2015"/>
          <a:stretch/>
        </p:blipFill>
        <p:spPr>
          <a:xfrm>
            <a:off x="1262743" y="1201671"/>
            <a:ext cx="2797629" cy="3686015"/>
          </a:xfrm>
          <a:prstGeom prst="rect">
            <a:avLst/>
          </a:prstGeom>
        </p:spPr>
      </p:pic>
      <p:pic>
        <p:nvPicPr>
          <p:cNvPr id="15" name="Picture 14" descr="Logo, company name&#10;&#10;Description automatically generated">
            <a:extLst>
              <a:ext uri="{FF2B5EF4-FFF2-40B4-BE49-F238E27FC236}">
                <a16:creationId xmlns:a16="http://schemas.microsoft.com/office/drawing/2014/main" id="{8586E37E-64AE-4CEA-AD77-85536B7D50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816" y="242322"/>
            <a:ext cx="1632275" cy="1360327"/>
          </a:xfrm>
          <a:prstGeom prst="rect">
            <a:avLst/>
          </a:prstGeom>
        </p:spPr>
      </p:pic>
      <p:pic>
        <p:nvPicPr>
          <p:cNvPr id="3" name="Recorded Sound">
            <a:hlinkClick r:id="" action="ppaction://media"/>
            <a:extLst>
              <a:ext uri="{FF2B5EF4-FFF2-40B4-BE49-F238E27FC236}">
                <a16:creationId xmlns:a16="http://schemas.microsoft.com/office/drawing/2014/main" id="{63471D48-855C-46EC-B627-FB9EEF645E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2333171"/>
            <a:ext cx="406400" cy="406400"/>
          </a:xfrm>
          <a:prstGeom prst="rect">
            <a:avLst/>
          </a:prstGeom>
        </p:spPr>
      </p:pic>
    </p:spTree>
    <p:extLst>
      <p:ext uri="{BB962C8B-B14F-4D97-AF65-F5344CB8AC3E}">
        <p14:creationId xmlns:p14="http://schemas.microsoft.com/office/powerpoint/2010/main" val="467745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2370">
        <p15:prstTrans prst="crush"/>
      </p:transition>
    </mc:Choice>
    <mc:Fallback xmlns="">
      <p:transition spd="slow" advTm="223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Slice</Template>
  <TotalTime>326</TotalTime>
  <Words>579</Words>
  <Application>Microsoft Office PowerPoint</Application>
  <PresentationFormat>Widescreen</PresentationFormat>
  <Paragraphs>45</Paragraphs>
  <Slides>8</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Century Gothic</vt:lpstr>
      <vt:lpstr>Wingdings</vt:lpstr>
      <vt:lpstr>Wingdings 3</vt:lpstr>
      <vt:lpstr>Slice</vt:lpstr>
      <vt:lpstr>WE’RE THAT UNION AND WE’RE BETTER TOGETHER!!</vt:lpstr>
      <vt:lpstr>Testimonials </vt:lpstr>
      <vt:lpstr>Mission Statement</vt:lpstr>
      <vt:lpstr>History of Local 420</vt:lpstr>
      <vt:lpstr>The AFT Professional Development Program</vt:lpstr>
      <vt:lpstr>Covid 19 Pandemic Response</vt:lpstr>
      <vt:lpstr>Join now!!!!!!! </vt:lpstr>
      <vt:lpstr>Q and A   Byron Clemens  Chair of the Retiree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THAT UNION AND WE’RE BETTER TOGETHER!!</dc:title>
  <dc:creator>Ms. Cee Jay</dc:creator>
  <cp:lastModifiedBy>Ms. Cee Jay</cp:lastModifiedBy>
  <cp:revision>6</cp:revision>
  <dcterms:created xsi:type="dcterms:W3CDTF">2021-08-05T00:31:06Z</dcterms:created>
  <dcterms:modified xsi:type="dcterms:W3CDTF">2021-08-06T13:05:01Z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