
<file path=[Content_Types].xml><?xml version="1.0" encoding="utf-8"?>
<Types xmlns="http://schemas.openxmlformats.org/package/2006/content-types">
  <Default Extension="jfif" ContentType="image/jpeg"/>
  <Default Extension="jpeg" ContentType="image/jpeg"/>
  <Default Extension="jpg" ContentType="image/jpeg"/>
  <Default Extension="m4a" ContentType="audio/mp4"/>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sldIdLst>
    <p:sldId id="266" r:id="rId5"/>
    <p:sldId id="310" r:id="rId6"/>
    <p:sldId id="309" r:id="rId7"/>
    <p:sldId id="311" r:id="rId8"/>
    <p:sldId id="312" r:id="rId9"/>
    <p:sldId id="313" r:id="rId10"/>
    <p:sldId id="265" r:id="rId11"/>
    <p:sldId id="314"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19" autoAdjust="0"/>
  </p:normalViewPr>
  <p:slideViewPr>
    <p:cSldViewPr snapToGrid="0">
      <p:cViewPr varScale="1">
        <p:scale>
          <a:sx n="59" d="100"/>
          <a:sy n="59" d="100"/>
        </p:scale>
        <p:origin x="856"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en-US"/>
              <a:t>Click to edit Master title style</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184DA70-C731-4C70-880D-CCD4705E623C}" type="datetime1">
              <a:rPr lang="en-US" smtClean="0"/>
              <a:t>8/6/2021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25618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Date Placeholder 2"/>
          <p:cNvSpPr>
            <a:spLocks noGrp="1"/>
          </p:cNvSpPr>
          <p:nvPr>
            <p:ph type="dt" sz="half" idx="10"/>
          </p:nvPr>
        </p:nvSpPr>
        <p:spPr/>
        <p:txBody>
          <a:bodyPr/>
          <a:lstStyle/>
          <a:p>
            <a:fld id="{62D6E202-B606-4609-B914-27C9371A1F6D}" type="datetime1">
              <a:rPr lang="en-US" smtClean="0"/>
              <a:t>8/6/2021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3670334"/>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8/6/2021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63683423"/>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8/6/2021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134382485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8/6/2021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2472674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8/6/2021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extLst>
      <p:ext uri="{BB962C8B-B14F-4D97-AF65-F5344CB8AC3E}">
        <p14:creationId xmlns:p14="http://schemas.microsoft.com/office/powerpoint/2010/main" val="2868313495"/>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2D6E202-B606-4609-B914-27C9371A1F6D}" type="datetime1">
              <a:rPr lang="en-US" smtClean="0"/>
              <a:t>8/6/2021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407377376"/>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D6E202-B606-4609-B914-27C9371A1F6D}" type="datetime1">
              <a:rPr lang="en-US" smtClean="0"/>
              <a:t>8/6/2021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613104432"/>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D6E202-B606-4609-B914-27C9371A1F6D}" type="datetime1">
              <a:rPr lang="en-US" smtClean="0"/>
              <a:t>8/6/2021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731853688"/>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E1D723-8F53-4F53-90B0-1982A396982E}" type="datetime1">
              <a:rPr lang="en-US" smtClean="0"/>
              <a:t>8/6/2021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94125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669AF7-7BEB-44E4-9852-375E34362B5B}" type="datetime1">
              <a:rPr lang="en-US" smtClean="0"/>
              <a:t>8/6/2021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091105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AAAC38D-0552-4C82-B593-E6124DFADBE2}" type="datetime1">
              <a:rPr lang="en-US" smtClean="0"/>
              <a:t>8/6/2021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2620740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9DF0F1C-5577-4ACB-BB62-DF8F3C494C7E}" type="datetime1">
              <a:rPr lang="en-US" smtClean="0"/>
              <a:t>8/6/2021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57506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775B394-D9F9-4F0C-B15D-605F45CB9E9F}" type="datetime1">
              <a:rPr lang="en-US" smtClean="0"/>
              <a:t>8/6/2021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238404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667345-2558-425A-8533-9BFDBCE15005}" type="datetime1">
              <a:rPr lang="en-US" smtClean="0"/>
              <a:t>8/6/2021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6723083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2BEA474-078D-4E9B-9B14-09A87B19DC46}" type="datetime1">
              <a:rPr lang="en-US" smtClean="0"/>
              <a:t>8/6/2021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3511319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907D986-8816-4272-A432-0437A28A9828}" type="datetime1">
              <a:rPr lang="en-US" smtClean="0"/>
              <a:t>8/6/2021</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87730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62D6E202-B606-4609-B914-27C9371A1F6D}" type="datetime1">
              <a:rPr lang="en-US" smtClean="0"/>
              <a:t>8/6/2021</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3531049361"/>
      </p:ext>
    </p:extLst>
  </p:cSld>
  <p:clrMap bg1="dk1" tx1="lt1" bg2="dk2" tx2="lt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Lst>
  <p:hf sldNum="0"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jpg"/><Relationship Id="rId5" Type="http://schemas.openxmlformats.org/officeDocument/2006/relationships/image" Target="../media/image2.png"/><Relationship Id="rId4" Type="http://schemas.openxmlformats.org/officeDocument/2006/relationships/image" Target="../media/image1.jpeg"/></Relationships>
</file>

<file path=ppt/slides/_rels/slide2.xml.rels><?xml version="1.0" encoding="UTF-8" standalone="yes"?>
<Relationships xmlns="http://schemas.openxmlformats.org/package/2006/relationships"><Relationship Id="rId8" Type="http://schemas.openxmlformats.org/officeDocument/2006/relationships/image" Target="../media/image3.jpg"/><Relationship Id="rId3" Type="http://schemas.microsoft.com/office/2007/relationships/media" Target="../media/media3.mp3"/><Relationship Id="rId7" Type="http://schemas.openxmlformats.org/officeDocument/2006/relationships/slideLayout" Target="../slideLayouts/slideLayout3.xml"/><Relationship Id="rId2" Type="http://schemas.microsoft.com/office/2007/relationships/media" Target="../media/media2.m4a"/><Relationship Id="rId1" Type="http://schemas.openxmlformats.org/officeDocument/2006/relationships/audio" Target="NULL" TargetMode="External"/><Relationship Id="rId6" Type="http://schemas.openxmlformats.org/officeDocument/2006/relationships/audio" Target="../media/media4.m4a"/><Relationship Id="rId5" Type="http://schemas.microsoft.com/office/2007/relationships/media" Target="../media/media4.m4a"/><Relationship Id="rId10" Type="http://schemas.openxmlformats.org/officeDocument/2006/relationships/image" Target="../media/image4.jfif"/><Relationship Id="rId4" Type="http://schemas.openxmlformats.org/officeDocument/2006/relationships/audio" Target="../media/media3.mp3"/><Relationship Id="rId9"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3.jp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microsoft.com/office/2007/relationships/media" Target="../media/media7.m4a"/><Relationship Id="rId7" Type="http://schemas.openxmlformats.org/officeDocument/2006/relationships/image" Target="../media/image2.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3.jpg"/><Relationship Id="rId5" Type="http://schemas.openxmlformats.org/officeDocument/2006/relationships/slideLayout" Target="../slideLayouts/slideLayout8.xml"/><Relationship Id="rId4" Type="http://schemas.openxmlformats.org/officeDocument/2006/relationships/audio" Target="../media/media7.m4a"/></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jp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png"/><Relationship Id="rId5" Type="http://schemas.openxmlformats.org/officeDocument/2006/relationships/image" Target="../media/image6.jfif"/><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2.png"/><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2.png"/><Relationship Id="rId5" Type="http://schemas.openxmlformats.org/officeDocument/2006/relationships/image" Target="../media/image3.jpg"/><Relationship Id="rId4" Type="http://schemas.openxmlformats.org/officeDocument/2006/relationships/hyperlink" Target="https://na3.docusign.net/Member/PowerFormSigning.aspx?PowerFormId=80663a8e-3dcc-4af1-887e-6657257b8d96&amp;env=na3-eu1&amp;acct=ec3b9cbe-19c2-4617-9c9c-2495d4c9f868&amp;v=2"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png"/><Relationship Id="rId5" Type="http://schemas.openxmlformats.org/officeDocument/2006/relationships/image" Target="../media/image3.jpg"/><Relationship Id="rId4" Type="http://schemas.openxmlformats.org/officeDocument/2006/relationships/image" Target="../media/image8.jfif"/></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2EA78-AEB3-469B-9025-3B17201A457B}"/>
              </a:ext>
            </a:extLst>
          </p:cNvPr>
          <p:cNvSpPr>
            <a:spLocks noGrp="1"/>
          </p:cNvSpPr>
          <p:nvPr>
            <p:ph type="ctrTitle"/>
          </p:nvPr>
        </p:nvSpPr>
        <p:spPr>
          <a:xfrm>
            <a:off x="7063615" y="3155171"/>
            <a:ext cx="5401744" cy="2611784"/>
          </a:xfrm>
        </p:spPr>
        <p:txBody>
          <a:bodyPr>
            <a:noAutofit/>
          </a:bodyPr>
          <a:lstStyle/>
          <a:p>
            <a:r>
              <a:rPr lang="en-US" sz="6600" dirty="0">
                <a:solidFill>
                  <a:srgbClr val="FF0000"/>
                </a:solidFill>
              </a:rPr>
              <a:t>WE’RE THAT UNION AND WE’RE BETTER TOGETHER!!</a:t>
            </a:r>
          </a:p>
        </p:txBody>
      </p:sp>
      <p:pic>
        <p:nvPicPr>
          <p:cNvPr id="6" name="Picture 5">
            <a:extLst>
              <a:ext uri="{FF2B5EF4-FFF2-40B4-BE49-F238E27FC236}">
                <a16:creationId xmlns:a16="http://schemas.microsoft.com/office/drawing/2014/main" id="{8940CBE3-3F91-419A-A649-32AB388ECA8B}"/>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 y="10"/>
            <a:ext cx="6096000" cy="6857990"/>
          </a:xfrm>
          <a:prstGeom prst="rect">
            <a:avLst/>
          </a:prstGeom>
        </p:spPr>
      </p:pic>
      <p:sp>
        <p:nvSpPr>
          <p:cNvPr id="4" name="TextBox 3">
            <a:extLst>
              <a:ext uri="{FF2B5EF4-FFF2-40B4-BE49-F238E27FC236}">
                <a16:creationId xmlns:a16="http://schemas.microsoft.com/office/drawing/2014/main" id="{3C56ED78-01C5-4E59-B739-BDE7BF813B3C}"/>
              </a:ext>
            </a:extLst>
          </p:cNvPr>
          <p:cNvSpPr txBox="1"/>
          <p:nvPr/>
        </p:nvSpPr>
        <p:spPr>
          <a:xfrm>
            <a:off x="7576457" y="6137070"/>
            <a:ext cx="3673031" cy="369332"/>
          </a:xfrm>
          <a:prstGeom prst="rect">
            <a:avLst/>
          </a:prstGeom>
          <a:noFill/>
        </p:spPr>
        <p:txBody>
          <a:bodyPr wrap="square" rtlCol="0">
            <a:spAutoFit/>
          </a:bodyPr>
          <a:lstStyle/>
          <a:p>
            <a:r>
              <a:rPr lang="en-US" dirty="0">
                <a:solidFill>
                  <a:srgbClr val="FF0000"/>
                </a:solidFill>
              </a:rPr>
              <a:t>Ray Cummings- President</a:t>
            </a:r>
          </a:p>
        </p:txBody>
      </p:sp>
      <p:pic>
        <p:nvPicPr>
          <p:cNvPr id="3" name="Recorded Sound">
            <a:hlinkClick r:id="" action="ppaction://media"/>
            <a:extLst>
              <a:ext uri="{FF2B5EF4-FFF2-40B4-BE49-F238E27FC236}">
                <a16:creationId xmlns:a16="http://schemas.microsoft.com/office/drawing/2014/main" id="{353CDEE5-47C1-4EBB-B69E-FA2280D2FBE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92800" y="3225800"/>
            <a:ext cx="406400" cy="406400"/>
          </a:xfrm>
          <a:prstGeom prst="rect">
            <a:avLst/>
          </a:prstGeom>
        </p:spPr>
      </p:pic>
      <p:pic>
        <p:nvPicPr>
          <p:cNvPr id="7" name="Picture 6" descr="Logo, company name&#10;&#10;Description automatically generated">
            <a:extLst>
              <a:ext uri="{FF2B5EF4-FFF2-40B4-BE49-F238E27FC236}">
                <a16:creationId xmlns:a16="http://schemas.microsoft.com/office/drawing/2014/main" id="{C0CD2C47-B6DF-4747-A2C1-5333568CCEB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23073" y="3225800"/>
            <a:ext cx="1475014" cy="1296825"/>
          </a:xfrm>
          <a:prstGeom prst="rect">
            <a:avLst/>
          </a:prstGeom>
        </p:spPr>
      </p:pic>
    </p:spTree>
    <p:extLst>
      <p:ext uri="{BB962C8B-B14F-4D97-AF65-F5344CB8AC3E}">
        <p14:creationId xmlns:p14="http://schemas.microsoft.com/office/powerpoint/2010/main" val="895915843"/>
      </p:ext>
    </p:extLst>
  </p:cSld>
  <p:clrMapOvr>
    <a:masterClrMapping/>
  </p:clrMapOvr>
  <mc:AlternateContent xmlns:mc="http://schemas.openxmlformats.org/markup-compatibility/2006">
    <mc:Choice xmlns:p14="http://schemas.microsoft.com/office/powerpoint/2010/main" Requires="p14">
      <p:transition spd="slow" p14:dur="2000" advTm="5768"/>
    </mc:Choice>
    <mc:Fallback>
      <p:transition spd="slow" advTm="57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76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4F6F8-A950-4558-9A26-93EF53D5B4D0}"/>
              </a:ext>
            </a:extLst>
          </p:cNvPr>
          <p:cNvSpPr>
            <a:spLocks noGrp="1"/>
          </p:cNvSpPr>
          <p:nvPr>
            <p:ph type="title"/>
          </p:nvPr>
        </p:nvSpPr>
        <p:spPr>
          <a:xfrm>
            <a:off x="3934823" y="-98697"/>
            <a:ext cx="10058400" cy="1160417"/>
          </a:xfrm>
        </p:spPr>
        <p:txBody>
          <a:bodyPr/>
          <a:lstStyle/>
          <a:p>
            <a:r>
              <a:rPr lang="en-US" dirty="0">
                <a:solidFill>
                  <a:srgbClr val="002060"/>
                </a:solidFill>
              </a:rPr>
              <a:t>Testimonials </a:t>
            </a:r>
          </a:p>
        </p:txBody>
      </p:sp>
      <p:pic>
        <p:nvPicPr>
          <p:cNvPr id="8" name="Picture 7" descr="Logo, company name&#10;&#10;Description automatically generated">
            <a:extLst>
              <a:ext uri="{FF2B5EF4-FFF2-40B4-BE49-F238E27FC236}">
                <a16:creationId xmlns:a16="http://schemas.microsoft.com/office/drawing/2014/main" id="{14F12A4E-84CA-41F9-9351-8DFA99C33BE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62681" y="35923"/>
            <a:ext cx="1407910" cy="1346563"/>
          </a:xfrm>
          <a:prstGeom prst="rect">
            <a:avLst/>
          </a:prstGeom>
        </p:spPr>
      </p:pic>
      <p:pic>
        <p:nvPicPr>
          <p:cNvPr id="3" name="New Recording 131">
            <a:hlinkClick r:id="" action="ppaction://media"/>
            <a:extLst>
              <a:ext uri="{FF2B5EF4-FFF2-40B4-BE49-F238E27FC236}">
                <a16:creationId xmlns:a16="http://schemas.microsoft.com/office/drawing/2014/main" id="{03BC9914-8901-4228-A03E-6497049C0540}"/>
              </a:ext>
            </a:extLst>
          </p:cNvPr>
          <p:cNvPicPr>
            <a:picLocks noChangeAspect="1"/>
          </p:cNvPicPr>
          <p:nvPr>
            <a:audioFile r:link="rId1"/>
            <p:extLst>
              <p:ext uri="{DAA4B4D4-6D71-4841-9C94-3DE7FCFB9230}">
                <p14:media xmlns:p14="http://schemas.microsoft.com/office/powerpoint/2010/main" r:embed="rId2">
                  <p14:trim st="17289"/>
                </p14:media>
              </p:ext>
            </p:extLst>
          </p:nvPr>
        </p:nvPicPr>
        <p:blipFill>
          <a:blip r:embed="rId9"/>
          <a:stretch>
            <a:fillRect/>
          </a:stretch>
        </p:blipFill>
        <p:spPr>
          <a:xfrm>
            <a:off x="284480" y="5290820"/>
            <a:ext cx="823686" cy="823686"/>
          </a:xfrm>
          <a:prstGeom prst="rect">
            <a:avLst/>
          </a:prstGeom>
        </p:spPr>
      </p:pic>
      <p:pic>
        <p:nvPicPr>
          <p:cNvPr id="12" name="Picture 11" descr="A group of people holding their hands up&#10;&#10;Description automatically generated with medium confidence">
            <a:extLst>
              <a:ext uri="{FF2B5EF4-FFF2-40B4-BE49-F238E27FC236}">
                <a16:creationId xmlns:a16="http://schemas.microsoft.com/office/drawing/2014/main" id="{2F9C14DC-9682-4B17-9519-B876C50E574D}"/>
              </a:ext>
            </a:extLst>
          </p:cNvPr>
          <p:cNvPicPr>
            <a:picLocks noChangeAspect="1"/>
          </p:cNvPicPr>
          <p:nvPr/>
        </p:nvPicPr>
        <p:blipFill>
          <a:blip r:embed="rId10"/>
          <a:stretch>
            <a:fillRect/>
          </a:stretch>
        </p:blipFill>
        <p:spPr>
          <a:xfrm>
            <a:off x="2581528" y="1454905"/>
            <a:ext cx="6769301" cy="4504661"/>
          </a:xfrm>
          <a:prstGeom prst="rect">
            <a:avLst/>
          </a:prstGeom>
        </p:spPr>
      </p:pic>
      <p:pic>
        <p:nvPicPr>
          <p:cNvPr id="13" name="Gutzler 2nd testimonial (2)">
            <a:hlinkClick r:id="" action="ppaction://media"/>
            <a:extLst>
              <a:ext uri="{FF2B5EF4-FFF2-40B4-BE49-F238E27FC236}">
                <a16:creationId xmlns:a16="http://schemas.microsoft.com/office/drawing/2014/main" id="{A965B208-4A3E-4EB3-8517-C58262AF68FE}"/>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696323" y="743494"/>
            <a:ext cx="1012372" cy="1012372"/>
          </a:xfrm>
          <a:prstGeom prst="rect">
            <a:avLst/>
          </a:prstGeom>
        </p:spPr>
      </p:pic>
      <p:pic>
        <p:nvPicPr>
          <p:cNvPr id="14" name="New Recording 127">
            <a:hlinkClick r:id="" action="ppaction://media"/>
            <a:extLst>
              <a:ext uri="{FF2B5EF4-FFF2-40B4-BE49-F238E27FC236}">
                <a16:creationId xmlns:a16="http://schemas.microsoft.com/office/drawing/2014/main" id="{294C519F-F07A-4CA8-BC43-E27206F191C3}"/>
              </a:ext>
            </a:extLst>
          </p:cNvPr>
          <p:cNvPicPr>
            <a:picLocks noChangeAspect="1"/>
          </p:cNvPicPr>
          <p:nvPr>
            <a:audioFile r:link="rId6"/>
            <p:extLst>
              <p:ext uri="{DAA4B4D4-6D71-4841-9C94-3DE7FCFB9230}">
                <p14:media xmlns:p14="http://schemas.microsoft.com/office/powerpoint/2010/main" r:embed="rId5"/>
              </p:ext>
            </p:extLst>
          </p:nvPr>
        </p:nvPicPr>
        <p:blipFill>
          <a:blip r:embed="rId9"/>
          <a:stretch>
            <a:fillRect/>
          </a:stretch>
        </p:blipFill>
        <p:spPr>
          <a:xfrm>
            <a:off x="10384971" y="4467134"/>
            <a:ext cx="823686" cy="823686"/>
          </a:xfrm>
          <a:prstGeom prst="rect">
            <a:avLst/>
          </a:prstGeom>
        </p:spPr>
      </p:pic>
    </p:spTree>
    <p:extLst>
      <p:ext uri="{BB962C8B-B14F-4D97-AF65-F5344CB8AC3E}">
        <p14:creationId xmlns:p14="http://schemas.microsoft.com/office/powerpoint/2010/main" val="759516930"/>
      </p:ext>
    </p:extLst>
  </p:cSld>
  <p:clrMapOvr>
    <a:masterClrMapping/>
  </p:clrMapOvr>
  <p:transition spd="slow" advTm="36075">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36075" fill="hold"/>
                                        <p:tgtEl>
                                          <p:spTgt spid="13"/>
                                        </p:tgtEl>
                                      </p:cBhvr>
                                    </p:cmd>
                                  </p:childTnLst>
                                </p:cTn>
                              </p:par>
                            </p:childTnLst>
                          </p:cTn>
                        </p:par>
                        <p:par>
                          <p:cTn id="11" fill="hold">
                            <p:stCondLst>
                              <p:cond delay="36075"/>
                            </p:stCondLst>
                            <p:childTnLst>
                              <p:par>
                                <p:cTn id="12" presetID="1" presetClass="mediacall" presetSubtype="0" fill="hold" nodeType="afterEffect">
                                  <p:stCondLst>
                                    <p:cond delay="0"/>
                                  </p:stCondLst>
                                  <p:childTnLst>
                                    <p:cmd type="call" cmd="playFrom(0.0)">
                                      <p:cBhvr>
                                        <p:cTn id="13" dur="396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14" fill="hold" display="0">
                  <p:stCondLst>
                    <p:cond delay="indefinite"/>
                  </p:stCondLst>
                  <p:endCondLst>
                    <p:cond evt="onStopAudio" delay="0">
                      <p:tgtEl>
                        <p:sldTgt/>
                      </p:tgtEl>
                    </p:cond>
                  </p:endCondLst>
                </p:cTn>
                <p:tgtEl>
                  <p:spTgt spid="13"/>
                </p:tgtEl>
              </p:cMediaNode>
            </p:audio>
            <p:audio>
              <p:cMediaNode vol="24490" numSld="999" showWhenStopped="0">
                <p:cTn id="15" fill="hold" display="0">
                  <p:stCondLst>
                    <p:cond delay="indefinite"/>
                  </p:stCondLst>
                  <p:endCondLst>
                    <p:cond evt="onStopAudio" delay="0">
                      <p:tgtEl>
                        <p:sldTgt/>
                      </p:tgtEl>
                    </p:cond>
                  </p:endCondLst>
                </p:cTn>
                <p:tgtEl>
                  <p:spTgt spid="3"/>
                </p:tgtEl>
              </p:cMediaNode>
            </p:audio>
            <p:audio>
              <p:cMediaNode vol="80000">
                <p:cTn id="16" fill="hold" display="0">
                  <p:stCondLst>
                    <p:cond delay="indefinite"/>
                  </p:stCondLst>
                  <p:endCondLst>
                    <p:cond evt="onStopAudio" delay="0">
                      <p:tgtEl>
                        <p:sldTgt/>
                      </p:tgtEl>
                    </p:cond>
                  </p:endCondLst>
                </p:cTn>
                <p:tgtEl>
                  <p:spTgt spid="1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tint val="90000"/>
            <a:shade val="97000"/>
            <a:satMod val="13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2C969-8580-4E5C-B3F3-58C9EE305BD5}"/>
              </a:ext>
            </a:extLst>
          </p:cNvPr>
          <p:cNvSpPr>
            <a:spLocks noGrp="1"/>
          </p:cNvSpPr>
          <p:nvPr>
            <p:ph type="title"/>
          </p:nvPr>
        </p:nvSpPr>
        <p:spPr>
          <a:xfrm>
            <a:off x="858749" y="1448225"/>
            <a:ext cx="3787457" cy="4938361"/>
          </a:xfrm>
        </p:spPr>
        <p:txBody>
          <a:bodyPr anchor="ctr">
            <a:normAutofit/>
          </a:bodyPr>
          <a:lstStyle/>
          <a:p>
            <a:pPr algn="ctr"/>
            <a:r>
              <a:rPr lang="en-US" b="1" dirty="0">
                <a:solidFill>
                  <a:schemeClr val="bg2">
                    <a:lumMod val="50000"/>
                  </a:schemeClr>
                </a:solidFill>
              </a:rPr>
              <a:t>Mission Statement</a:t>
            </a:r>
          </a:p>
        </p:txBody>
      </p:sp>
      <p:sp>
        <p:nvSpPr>
          <p:cNvPr id="3" name="Content Placeholder 2">
            <a:extLst>
              <a:ext uri="{FF2B5EF4-FFF2-40B4-BE49-F238E27FC236}">
                <a16:creationId xmlns:a16="http://schemas.microsoft.com/office/drawing/2014/main" id="{E2D44EE6-BBEC-4CDF-A7B0-188E911A5801}"/>
              </a:ext>
            </a:extLst>
          </p:cNvPr>
          <p:cNvSpPr>
            <a:spLocks noGrp="1"/>
          </p:cNvSpPr>
          <p:nvPr>
            <p:ph idx="1"/>
          </p:nvPr>
        </p:nvSpPr>
        <p:spPr>
          <a:xfrm>
            <a:off x="5192737" y="1143001"/>
            <a:ext cx="6298005" cy="4938851"/>
          </a:xfrm>
        </p:spPr>
        <p:txBody>
          <a:bodyPr anchor="ctr">
            <a:noAutofit/>
          </a:bodyPr>
          <a:lstStyle/>
          <a:p>
            <a:r>
              <a:rPr lang="en-US" sz="2800" b="1" dirty="0">
                <a:solidFill>
                  <a:schemeClr val="tx1"/>
                </a:solidFill>
              </a:rPr>
              <a:t>The </a:t>
            </a:r>
            <a:r>
              <a:rPr lang="en-US" sz="2800" b="1" u="sng" dirty="0">
                <a:solidFill>
                  <a:schemeClr val="tx1"/>
                </a:solidFill>
              </a:rPr>
              <a:t>American Federation of Teachers </a:t>
            </a:r>
            <a:r>
              <a:rPr lang="en-US" sz="2800" b="1" dirty="0">
                <a:solidFill>
                  <a:schemeClr val="tx1"/>
                </a:solidFill>
              </a:rPr>
              <a:t>is a union of professionals that champions fairness;  democracy; economic opportunity: and high-quality public education. Healthcare, and public services for our students, their families, and our communities. We are committed to advancing these principles through community engagement, organizing, collective bargaining and political activism, and especially through the work our members do.</a:t>
            </a:r>
          </a:p>
        </p:txBody>
      </p:sp>
      <p:pic>
        <p:nvPicPr>
          <p:cNvPr id="4" name="New Recording 126">
            <a:hlinkClick r:id="" action="ppaction://media"/>
            <a:extLst>
              <a:ext uri="{FF2B5EF4-FFF2-40B4-BE49-F238E27FC236}">
                <a16:creationId xmlns:a16="http://schemas.microsoft.com/office/drawing/2014/main" id="{6C27AD2D-8975-4302-86C7-816E49ED7D3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930400" y="5328920"/>
            <a:ext cx="406400" cy="406400"/>
          </a:xfrm>
          <a:prstGeom prst="rect">
            <a:avLst/>
          </a:prstGeom>
        </p:spPr>
      </p:pic>
      <p:pic>
        <p:nvPicPr>
          <p:cNvPr id="9" name="Picture 8" descr="Logo, company name&#10;&#10;Description automatically generated">
            <a:extLst>
              <a:ext uri="{FF2B5EF4-FFF2-40B4-BE49-F238E27FC236}">
                <a16:creationId xmlns:a16="http://schemas.microsoft.com/office/drawing/2014/main" id="{74B6C6D4-42AA-4444-89B3-99F09690C7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55433" y="192439"/>
            <a:ext cx="1699530" cy="1625476"/>
          </a:xfrm>
          <a:prstGeom prst="rect">
            <a:avLst/>
          </a:prstGeom>
        </p:spPr>
      </p:pic>
    </p:spTree>
    <p:extLst>
      <p:ext uri="{BB962C8B-B14F-4D97-AF65-F5344CB8AC3E}">
        <p14:creationId xmlns:p14="http://schemas.microsoft.com/office/powerpoint/2010/main" val="28941054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41359">
        <p15:prstTrans prst="fallOver"/>
      </p:transition>
    </mc:Choice>
    <mc:Fallback xmlns="">
      <p:transition spd="slow" advTm="4135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80">
                                          <p:stCondLst>
                                            <p:cond delay="0"/>
                                          </p:stCondLst>
                                        </p:cTn>
                                        <p:tgtEl>
                                          <p:spTgt spid="3">
                                            <p:txEl>
                                              <p:pRg st="0" end="0"/>
                                            </p:txEl>
                                          </p:spTgt>
                                        </p:tgtEl>
                                      </p:cBhvr>
                                    </p:animEffect>
                                    <p:anim calcmode="lin" valueType="num">
                                      <p:cBhvr>
                                        <p:cTn id="12"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7" dur="26">
                                          <p:stCondLst>
                                            <p:cond delay="650"/>
                                          </p:stCondLst>
                                        </p:cTn>
                                        <p:tgtEl>
                                          <p:spTgt spid="3">
                                            <p:txEl>
                                              <p:pRg st="0" end="0"/>
                                            </p:txEl>
                                          </p:spTgt>
                                        </p:tgtEl>
                                      </p:cBhvr>
                                      <p:to x="100000" y="60000"/>
                                    </p:animScale>
                                    <p:animScale>
                                      <p:cBhvr>
                                        <p:cTn id="18" dur="166" decel="50000">
                                          <p:stCondLst>
                                            <p:cond delay="676"/>
                                          </p:stCondLst>
                                        </p:cTn>
                                        <p:tgtEl>
                                          <p:spTgt spid="3">
                                            <p:txEl>
                                              <p:pRg st="0" end="0"/>
                                            </p:txEl>
                                          </p:spTgt>
                                        </p:tgtEl>
                                      </p:cBhvr>
                                      <p:to x="100000" y="100000"/>
                                    </p:animScale>
                                    <p:animScale>
                                      <p:cBhvr>
                                        <p:cTn id="19" dur="26">
                                          <p:stCondLst>
                                            <p:cond delay="1312"/>
                                          </p:stCondLst>
                                        </p:cTn>
                                        <p:tgtEl>
                                          <p:spTgt spid="3">
                                            <p:txEl>
                                              <p:pRg st="0" end="0"/>
                                            </p:txEl>
                                          </p:spTgt>
                                        </p:tgtEl>
                                      </p:cBhvr>
                                      <p:to x="100000" y="80000"/>
                                    </p:animScale>
                                    <p:animScale>
                                      <p:cBhvr>
                                        <p:cTn id="20" dur="166" decel="50000">
                                          <p:stCondLst>
                                            <p:cond delay="1338"/>
                                          </p:stCondLst>
                                        </p:cTn>
                                        <p:tgtEl>
                                          <p:spTgt spid="3">
                                            <p:txEl>
                                              <p:pRg st="0" end="0"/>
                                            </p:txEl>
                                          </p:spTgt>
                                        </p:tgtEl>
                                      </p:cBhvr>
                                      <p:to x="100000" y="100000"/>
                                    </p:animScale>
                                    <p:animScale>
                                      <p:cBhvr>
                                        <p:cTn id="21" dur="26">
                                          <p:stCondLst>
                                            <p:cond delay="1642"/>
                                          </p:stCondLst>
                                        </p:cTn>
                                        <p:tgtEl>
                                          <p:spTgt spid="3">
                                            <p:txEl>
                                              <p:pRg st="0" end="0"/>
                                            </p:txEl>
                                          </p:spTgt>
                                        </p:tgtEl>
                                      </p:cBhvr>
                                      <p:to x="100000" y="90000"/>
                                    </p:animScale>
                                    <p:animScale>
                                      <p:cBhvr>
                                        <p:cTn id="22" dur="166" decel="50000">
                                          <p:stCondLst>
                                            <p:cond delay="1668"/>
                                          </p:stCondLst>
                                        </p:cTn>
                                        <p:tgtEl>
                                          <p:spTgt spid="3">
                                            <p:txEl>
                                              <p:pRg st="0" end="0"/>
                                            </p:txEl>
                                          </p:spTgt>
                                        </p:tgtEl>
                                      </p:cBhvr>
                                      <p:to x="100000" y="100000"/>
                                    </p:animScale>
                                    <p:animScale>
                                      <p:cBhvr>
                                        <p:cTn id="23" dur="26">
                                          <p:stCondLst>
                                            <p:cond delay="1808"/>
                                          </p:stCondLst>
                                        </p:cTn>
                                        <p:tgtEl>
                                          <p:spTgt spid="3">
                                            <p:txEl>
                                              <p:pRg st="0" end="0"/>
                                            </p:txEl>
                                          </p:spTgt>
                                        </p:tgtEl>
                                      </p:cBhvr>
                                      <p:to x="100000" y="95000"/>
                                    </p:animScale>
                                    <p:animScale>
                                      <p:cBhvr>
                                        <p:cTn id="24"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fill="hold" display="0">
                  <p:stCondLst>
                    <p:cond delay="indefinite"/>
                  </p:stCondLst>
                  <p:endCondLst>
                    <p:cond evt="onStopAudio" delay="0">
                      <p:tgtEl>
                        <p:sldTgt/>
                      </p:tgtEl>
                    </p:cond>
                  </p:endCondLst>
                </p:cTn>
                <p:tgtEl>
                  <p:spTgt spid="4"/>
                </p:tgtEl>
              </p:cMediaNode>
            </p:audio>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D5043-4B79-4698-9645-8C99F352FE4D}"/>
              </a:ext>
            </a:extLst>
          </p:cNvPr>
          <p:cNvSpPr>
            <a:spLocks noGrp="1"/>
          </p:cNvSpPr>
          <p:nvPr>
            <p:ph type="title"/>
          </p:nvPr>
        </p:nvSpPr>
        <p:spPr>
          <a:xfrm>
            <a:off x="384569" y="1422400"/>
            <a:ext cx="3932237" cy="1600200"/>
          </a:xfrm>
        </p:spPr>
        <p:txBody>
          <a:bodyPr/>
          <a:lstStyle/>
          <a:p>
            <a:pPr algn="ctr"/>
            <a:r>
              <a:rPr lang="en-US" b="1" dirty="0"/>
              <a:t>History of Local 420</a:t>
            </a:r>
          </a:p>
        </p:txBody>
      </p:sp>
      <p:sp>
        <p:nvSpPr>
          <p:cNvPr id="3" name="Content Placeholder 2">
            <a:extLst>
              <a:ext uri="{FF2B5EF4-FFF2-40B4-BE49-F238E27FC236}">
                <a16:creationId xmlns:a16="http://schemas.microsoft.com/office/drawing/2014/main" id="{11E51D24-DBA8-47EA-85ED-3AF8507BE3A8}"/>
              </a:ext>
            </a:extLst>
          </p:cNvPr>
          <p:cNvSpPr>
            <a:spLocks noGrp="1"/>
          </p:cNvSpPr>
          <p:nvPr>
            <p:ph idx="1"/>
          </p:nvPr>
        </p:nvSpPr>
        <p:spPr>
          <a:xfrm>
            <a:off x="4669972" y="567827"/>
            <a:ext cx="7137459" cy="6039802"/>
          </a:xfrm>
        </p:spPr>
        <p:txBody>
          <a:bodyPr>
            <a:normAutofit fontScale="47500" lnSpcReduction="20000"/>
          </a:bodyPr>
          <a:lstStyle/>
          <a:p>
            <a:pPr>
              <a:buFont typeface="Wingdings" panose="05000000000000000000" pitchFamily="2" charset="2"/>
              <a:buChar char="Ø"/>
            </a:pPr>
            <a:r>
              <a:rPr lang="en-US" sz="2900" b="1" dirty="0">
                <a:solidFill>
                  <a:srgbClr val="002060"/>
                </a:solidFill>
              </a:rPr>
              <a:t>1935 A voice in the workplace</a:t>
            </a:r>
          </a:p>
          <a:p>
            <a:pPr>
              <a:buFont typeface="Wingdings" panose="05000000000000000000" pitchFamily="2" charset="2"/>
              <a:buChar char="Ø"/>
            </a:pPr>
            <a:r>
              <a:rPr lang="en-US" sz="2900" b="1" dirty="0">
                <a:solidFill>
                  <a:srgbClr val="002060"/>
                </a:solidFill>
              </a:rPr>
              <a:t>1973 </a:t>
            </a:r>
          </a:p>
          <a:p>
            <a:pPr lvl="1">
              <a:buFont typeface="Wingdings" panose="05000000000000000000" pitchFamily="2" charset="2"/>
              <a:buChar char="Ø"/>
            </a:pPr>
            <a:r>
              <a:rPr lang="en-US" sz="2900" b="1" dirty="0">
                <a:solidFill>
                  <a:srgbClr val="002060"/>
                </a:solidFill>
              </a:rPr>
              <a:t>First “Policy Statement” (rules of the workplace)</a:t>
            </a:r>
          </a:p>
          <a:p>
            <a:pPr lvl="1">
              <a:buFont typeface="Wingdings" panose="05000000000000000000" pitchFamily="2" charset="2"/>
              <a:buChar char="Ø"/>
            </a:pPr>
            <a:r>
              <a:rPr lang="en-US" sz="2900" b="1" dirty="0">
                <a:solidFill>
                  <a:srgbClr val="002060"/>
                </a:solidFill>
              </a:rPr>
              <a:t>Fought for and won a Grievance Procedure </a:t>
            </a:r>
          </a:p>
          <a:p>
            <a:pPr lvl="1">
              <a:buFont typeface="Wingdings" panose="05000000000000000000" pitchFamily="2" charset="2"/>
              <a:buChar char="Ø"/>
            </a:pPr>
            <a:r>
              <a:rPr lang="en-US" sz="2900" b="1" dirty="0">
                <a:solidFill>
                  <a:srgbClr val="002060"/>
                </a:solidFill>
              </a:rPr>
              <a:t>Health insurance paid by the SLPS</a:t>
            </a:r>
          </a:p>
          <a:p>
            <a:pPr>
              <a:buFont typeface="Wingdings" panose="05000000000000000000" pitchFamily="2" charset="2"/>
              <a:buChar char="Ø"/>
            </a:pPr>
            <a:r>
              <a:rPr lang="en-US" sz="2900" b="1" dirty="0">
                <a:solidFill>
                  <a:srgbClr val="002060"/>
                </a:solidFill>
              </a:rPr>
              <a:t>1974 Local 420 exclusive bargaining unit for SLPS</a:t>
            </a:r>
          </a:p>
          <a:p>
            <a:pPr>
              <a:buFont typeface="Wingdings" panose="05000000000000000000" pitchFamily="2" charset="2"/>
              <a:buChar char="Ø"/>
            </a:pPr>
            <a:r>
              <a:rPr lang="en-US" sz="2900" b="1" dirty="0">
                <a:solidFill>
                  <a:srgbClr val="002060"/>
                </a:solidFill>
              </a:rPr>
              <a:t>1979</a:t>
            </a:r>
          </a:p>
          <a:p>
            <a:pPr lvl="1">
              <a:buFont typeface="Wingdings" panose="05000000000000000000" pitchFamily="2" charset="2"/>
              <a:buChar char="Ø"/>
            </a:pPr>
            <a:r>
              <a:rPr lang="en-US" sz="2900" b="1" dirty="0">
                <a:solidFill>
                  <a:srgbClr val="002060"/>
                </a:solidFill>
              </a:rPr>
              <a:t>Hiring of Art, Music &amp; P.E. Teachers</a:t>
            </a:r>
          </a:p>
          <a:p>
            <a:pPr lvl="1">
              <a:buFont typeface="Wingdings" panose="05000000000000000000" pitchFamily="2" charset="2"/>
              <a:buChar char="Ø"/>
            </a:pPr>
            <a:r>
              <a:rPr lang="en-US" sz="2900" b="1" dirty="0">
                <a:solidFill>
                  <a:srgbClr val="002060"/>
                </a:solidFill>
              </a:rPr>
              <a:t>Class size reduced from 40</a:t>
            </a:r>
          </a:p>
          <a:p>
            <a:pPr lvl="1">
              <a:buFont typeface="Wingdings" panose="05000000000000000000" pitchFamily="2" charset="2"/>
              <a:buChar char="Ø"/>
            </a:pPr>
            <a:r>
              <a:rPr lang="en-US" sz="2900" b="1" dirty="0">
                <a:solidFill>
                  <a:srgbClr val="002060"/>
                </a:solidFill>
              </a:rPr>
              <a:t>Spring Break entitlement (This was in exchange for reducing uninterrupted duty-free lunch from 45 minutes to 30)</a:t>
            </a:r>
          </a:p>
          <a:p>
            <a:pPr lvl="1">
              <a:buFont typeface="Wingdings" panose="05000000000000000000" pitchFamily="2" charset="2"/>
              <a:buChar char="Ø"/>
            </a:pPr>
            <a:r>
              <a:rPr lang="en-US" sz="2900" b="1" dirty="0">
                <a:solidFill>
                  <a:srgbClr val="002060"/>
                </a:solidFill>
              </a:rPr>
              <a:t>Extra Service Pay/Pay for Substituting</a:t>
            </a:r>
          </a:p>
          <a:p>
            <a:pPr>
              <a:buFont typeface="Wingdings" panose="05000000000000000000" pitchFamily="2" charset="2"/>
              <a:buChar char="Ø"/>
            </a:pPr>
            <a:r>
              <a:rPr lang="en-US" sz="2900" b="1" dirty="0">
                <a:solidFill>
                  <a:srgbClr val="002060"/>
                </a:solidFill>
              </a:rPr>
              <a:t>1980 Dental benefits</a:t>
            </a:r>
          </a:p>
          <a:p>
            <a:pPr>
              <a:buFont typeface="Wingdings" panose="05000000000000000000" pitchFamily="2" charset="2"/>
              <a:buChar char="Ø"/>
            </a:pPr>
            <a:r>
              <a:rPr lang="en-US" sz="2900" b="1" dirty="0">
                <a:solidFill>
                  <a:srgbClr val="002060"/>
                </a:solidFill>
              </a:rPr>
              <a:t>1988 Reimbursement for vandalism to personal property</a:t>
            </a:r>
          </a:p>
          <a:p>
            <a:pPr>
              <a:buFont typeface="Wingdings" panose="05000000000000000000" pitchFamily="2" charset="2"/>
              <a:buChar char="Ø"/>
            </a:pPr>
            <a:r>
              <a:rPr lang="en-US" sz="2900" b="1" dirty="0">
                <a:solidFill>
                  <a:srgbClr val="002060"/>
                </a:solidFill>
              </a:rPr>
              <a:t>2009 The St. Louis Plan</a:t>
            </a:r>
          </a:p>
          <a:p>
            <a:pPr>
              <a:buFont typeface="Wingdings" panose="05000000000000000000" pitchFamily="2" charset="2"/>
              <a:buChar char="Ø"/>
            </a:pPr>
            <a:r>
              <a:rPr lang="en-US" sz="2900" b="1" dirty="0">
                <a:solidFill>
                  <a:srgbClr val="002060"/>
                </a:solidFill>
              </a:rPr>
              <a:t>2016 Passage of Proposition 1 (largest tax increase for public education, including additional dollars to expand Pre-K)</a:t>
            </a:r>
          </a:p>
          <a:p>
            <a:pPr>
              <a:buFont typeface="Wingdings" panose="05000000000000000000" pitchFamily="2" charset="2"/>
              <a:buChar char="Ø"/>
            </a:pPr>
            <a:r>
              <a:rPr lang="en-US" sz="2900" b="1" dirty="0">
                <a:solidFill>
                  <a:srgbClr val="002060"/>
                </a:solidFill>
              </a:rPr>
              <a:t>2019 Return of the Elected School Board</a:t>
            </a:r>
          </a:p>
          <a:p>
            <a:pPr>
              <a:buFont typeface="Wingdings" panose="05000000000000000000" pitchFamily="2" charset="2"/>
              <a:buChar char="Ø"/>
            </a:pPr>
            <a:r>
              <a:rPr lang="en-US" sz="2900" b="1" dirty="0">
                <a:solidFill>
                  <a:srgbClr val="002060"/>
                </a:solidFill>
              </a:rPr>
              <a:t>2020/2021 – Covid Pandemic</a:t>
            </a:r>
          </a:p>
          <a:p>
            <a:pPr lvl="1">
              <a:buFont typeface="Wingdings" panose="05000000000000000000" pitchFamily="2" charset="2"/>
              <a:buChar char="Ø"/>
            </a:pPr>
            <a:r>
              <a:rPr lang="en-US" sz="2900" b="1" dirty="0">
                <a:solidFill>
                  <a:srgbClr val="002060"/>
                </a:solidFill>
              </a:rPr>
              <a:t>Successfully maintained employment for all members of Local 420</a:t>
            </a:r>
          </a:p>
          <a:p>
            <a:pPr lvl="1">
              <a:buFont typeface="Wingdings" panose="05000000000000000000" pitchFamily="2" charset="2"/>
              <a:buChar char="Ø"/>
            </a:pPr>
            <a:r>
              <a:rPr lang="en-US" sz="2900" b="1" dirty="0">
                <a:solidFill>
                  <a:srgbClr val="002060"/>
                </a:solidFill>
              </a:rPr>
              <a:t>Negotiated the highest raise in the history of Local 420</a:t>
            </a:r>
          </a:p>
          <a:p>
            <a:pPr>
              <a:buFont typeface="Wingdings" panose="05000000000000000000" pitchFamily="2" charset="2"/>
              <a:buChar char="Ø"/>
            </a:pPr>
            <a:endParaRPr lang="en-US" dirty="0"/>
          </a:p>
          <a:p>
            <a:pPr lvl="1">
              <a:buFont typeface="Wingdings" panose="05000000000000000000" pitchFamily="2" charset="2"/>
              <a:buChar char="Ø"/>
            </a:pPr>
            <a:endParaRPr lang="en-US" dirty="0"/>
          </a:p>
        </p:txBody>
      </p:sp>
      <p:sp>
        <p:nvSpPr>
          <p:cNvPr id="4" name="Text Placeholder 3">
            <a:extLst>
              <a:ext uri="{FF2B5EF4-FFF2-40B4-BE49-F238E27FC236}">
                <a16:creationId xmlns:a16="http://schemas.microsoft.com/office/drawing/2014/main" id="{B1FD9A74-49CA-402E-B538-7A547173C843}"/>
              </a:ext>
            </a:extLst>
          </p:cNvPr>
          <p:cNvSpPr>
            <a:spLocks noGrp="1"/>
          </p:cNvSpPr>
          <p:nvPr>
            <p:ph type="body" sz="half" idx="2"/>
          </p:nvPr>
        </p:nvSpPr>
        <p:spPr>
          <a:xfrm>
            <a:off x="664781" y="3785665"/>
            <a:ext cx="3652025" cy="3811588"/>
          </a:xfrm>
        </p:spPr>
        <p:txBody>
          <a:bodyPr>
            <a:normAutofit/>
          </a:bodyPr>
          <a:lstStyle/>
          <a:p>
            <a:pPr algn="ctr"/>
            <a:r>
              <a:rPr lang="en-US" sz="3600" dirty="0"/>
              <a:t>“A History of Service to SLPS Educators”</a:t>
            </a:r>
          </a:p>
        </p:txBody>
      </p:sp>
      <p:pic>
        <p:nvPicPr>
          <p:cNvPr id="7" name="Picture 6" descr="Logo, company name&#10;&#10;Description automatically generated">
            <a:extLst>
              <a:ext uri="{FF2B5EF4-FFF2-40B4-BE49-F238E27FC236}">
                <a16:creationId xmlns:a16="http://schemas.microsoft.com/office/drawing/2014/main" id="{6F19A8D7-23E7-41FF-AD01-E2DC1C0805F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11910" y="475854"/>
            <a:ext cx="1477554" cy="1381374"/>
          </a:xfrm>
          <a:prstGeom prst="rect">
            <a:avLst/>
          </a:prstGeom>
        </p:spPr>
      </p:pic>
      <p:pic>
        <p:nvPicPr>
          <p:cNvPr id="8" name="New Recording 130">
            <a:hlinkClick r:id="" action="ppaction://media"/>
            <a:extLst>
              <a:ext uri="{FF2B5EF4-FFF2-40B4-BE49-F238E27FC236}">
                <a16:creationId xmlns:a16="http://schemas.microsoft.com/office/drawing/2014/main" id="{03CFAB86-F825-4962-B46D-9EDB5E4AB8E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0170886" y="3022600"/>
            <a:ext cx="406400" cy="406400"/>
          </a:xfrm>
          <a:prstGeom prst="rect">
            <a:avLst/>
          </a:prstGeom>
        </p:spPr>
      </p:pic>
      <p:pic>
        <p:nvPicPr>
          <p:cNvPr id="5" name="Recorded Sound">
            <a:hlinkClick r:id="" action="ppaction://media"/>
            <a:extLst>
              <a:ext uri="{FF2B5EF4-FFF2-40B4-BE49-F238E27FC236}">
                <a16:creationId xmlns:a16="http://schemas.microsoft.com/office/drawing/2014/main" id="{2A7D28E7-21B5-466B-B88B-EC31E8D16D77}"/>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1944287" y="6066971"/>
            <a:ext cx="406400" cy="406400"/>
          </a:xfrm>
          <a:prstGeom prst="rect">
            <a:avLst/>
          </a:prstGeom>
        </p:spPr>
      </p:pic>
    </p:spTree>
    <p:extLst>
      <p:ext uri="{BB962C8B-B14F-4D97-AF65-F5344CB8AC3E}">
        <p14:creationId xmlns:p14="http://schemas.microsoft.com/office/powerpoint/2010/main" val="18620881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4522">
        <p15:prstTrans prst="airplane"/>
      </p:transition>
    </mc:Choice>
    <mc:Fallback xmlns="">
      <p:transition spd="slow" advTm="1452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wipe(down)">
                                      <p:cBhvr>
                                        <p:cTn id="35" dur="580">
                                          <p:stCondLst>
                                            <p:cond delay="0"/>
                                          </p:stCondLst>
                                        </p:cTn>
                                        <p:tgtEl>
                                          <p:spTgt spid="3">
                                            <p:txEl>
                                              <p:pRg st="5" end="5"/>
                                            </p:txEl>
                                          </p:spTgt>
                                        </p:tgtEl>
                                      </p:cBhvr>
                                    </p:animEffect>
                                    <p:anim calcmode="lin" valueType="num">
                                      <p:cBhvr>
                                        <p:cTn id="36"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41" dur="26">
                                          <p:stCondLst>
                                            <p:cond delay="650"/>
                                          </p:stCondLst>
                                        </p:cTn>
                                        <p:tgtEl>
                                          <p:spTgt spid="3">
                                            <p:txEl>
                                              <p:pRg st="5" end="5"/>
                                            </p:txEl>
                                          </p:spTgt>
                                        </p:tgtEl>
                                      </p:cBhvr>
                                      <p:to x="100000" y="60000"/>
                                    </p:animScale>
                                    <p:animScale>
                                      <p:cBhvr>
                                        <p:cTn id="42" dur="166" decel="50000">
                                          <p:stCondLst>
                                            <p:cond delay="676"/>
                                          </p:stCondLst>
                                        </p:cTn>
                                        <p:tgtEl>
                                          <p:spTgt spid="3">
                                            <p:txEl>
                                              <p:pRg st="5" end="5"/>
                                            </p:txEl>
                                          </p:spTgt>
                                        </p:tgtEl>
                                      </p:cBhvr>
                                      <p:to x="100000" y="100000"/>
                                    </p:animScale>
                                    <p:animScale>
                                      <p:cBhvr>
                                        <p:cTn id="43" dur="26">
                                          <p:stCondLst>
                                            <p:cond delay="1312"/>
                                          </p:stCondLst>
                                        </p:cTn>
                                        <p:tgtEl>
                                          <p:spTgt spid="3">
                                            <p:txEl>
                                              <p:pRg st="5" end="5"/>
                                            </p:txEl>
                                          </p:spTgt>
                                        </p:tgtEl>
                                      </p:cBhvr>
                                      <p:to x="100000" y="80000"/>
                                    </p:animScale>
                                    <p:animScale>
                                      <p:cBhvr>
                                        <p:cTn id="44" dur="166" decel="50000">
                                          <p:stCondLst>
                                            <p:cond delay="1338"/>
                                          </p:stCondLst>
                                        </p:cTn>
                                        <p:tgtEl>
                                          <p:spTgt spid="3">
                                            <p:txEl>
                                              <p:pRg st="5" end="5"/>
                                            </p:txEl>
                                          </p:spTgt>
                                        </p:tgtEl>
                                      </p:cBhvr>
                                      <p:to x="100000" y="100000"/>
                                    </p:animScale>
                                    <p:animScale>
                                      <p:cBhvr>
                                        <p:cTn id="45" dur="26">
                                          <p:stCondLst>
                                            <p:cond delay="1642"/>
                                          </p:stCondLst>
                                        </p:cTn>
                                        <p:tgtEl>
                                          <p:spTgt spid="3">
                                            <p:txEl>
                                              <p:pRg st="5" end="5"/>
                                            </p:txEl>
                                          </p:spTgt>
                                        </p:tgtEl>
                                      </p:cBhvr>
                                      <p:to x="100000" y="90000"/>
                                    </p:animScale>
                                    <p:animScale>
                                      <p:cBhvr>
                                        <p:cTn id="46" dur="166" decel="50000">
                                          <p:stCondLst>
                                            <p:cond delay="1668"/>
                                          </p:stCondLst>
                                        </p:cTn>
                                        <p:tgtEl>
                                          <p:spTgt spid="3">
                                            <p:txEl>
                                              <p:pRg st="5" end="5"/>
                                            </p:txEl>
                                          </p:spTgt>
                                        </p:tgtEl>
                                      </p:cBhvr>
                                      <p:to x="100000" y="100000"/>
                                    </p:animScale>
                                    <p:animScale>
                                      <p:cBhvr>
                                        <p:cTn id="47" dur="26">
                                          <p:stCondLst>
                                            <p:cond delay="1808"/>
                                          </p:stCondLst>
                                        </p:cTn>
                                        <p:tgtEl>
                                          <p:spTgt spid="3">
                                            <p:txEl>
                                              <p:pRg st="5" end="5"/>
                                            </p:txEl>
                                          </p:spTgt>
                                        </p:tgtEl>
                                      </p:cBhvr>
                                      <p:to x="100000" y="95000"/>
                                    </p:animScale>
                                    <p:animScale>
                                      <p:cBhvr>
                                        <p:cTn id="48" dur="166" decel="50000">
                                          <p:stCondLst>
                                            <p:cond delay="1834"/>
                                          </p:stCondLst>
                                        </p:cTn>
                                        <p:tgtEl>
                                          <p:spTgt spid="3">
                                            <p:txEl>
                                              <p:pRg st="5" end="5"/>
                                            </p:txEl>
                                          </p:spTgt>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nodeType="clickEffect">
                                  <p:stCondLst>
                                    <p:cond delay="0"/>
                                  </p:stCondLst>
                                  <p:childTnLst>
                                    <p:set>
                                      <p:cBhvr>
                                        <p:cTn id="52" dur="1" fill="hold">
                                          <p:stCondLst>
                                            <p:cond delay="0"/>
                                          </p:stCondLst>
                                        </p:cTn>
                                        <p:tgtEl>
                                          <p:spTgt spid="3">
                                            <p:txEl>
                                              <p:pRg st="6" end="6"/>
                                            </p:txEl>
                                          </p:spTgt>
                                        </p:tgtEl>
                                        <p:attrNameLst>
                                          <p:attrName>style.visibility</p:attrName>
                                        </p:attrNameLst>
                                      </p:cBhvr>
                                      <p:to>
                                        <p:strVal val="visible"/>
                                      </p:to>
                                    </p:set>
                                    <p:anim calcmode="lin" valueType="num">
                                      <p:cBhvr>
                                        <p:cTn id="53"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4"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5" dur="1000" fill="hold"/>
                                        <p:tgtEl>
                                          <p:spTgt spid="3">
                                            <p:txEl>
                                              <p:pRg st="6" end="6"/>
                                            </p:txEl>
                                          </p:spTgt>
                                        </p:tgtEl>
                                        <p:attrNameLst>
                                          <p:attrName>style.rotation</p:attrName>
                                        </p:attrNameLst>
                                      </p:cBhvr>
                                      <p:tavLst>
                                        <p:tav tm="0">
                                          <p:val>
                                            <p:fltVal val="90"/>
                                          </p:val>
                                        </p:tav>
                                        <p:tav tm="100000">
                                          <p:val>
                                            <p:fltVal val="0"/>
                                          </p:val>
                                        </p:tav>
                                      </p:tavLst>
                                    </p:anim>
                                    <p:animEffect transition="in" filter="fade">
                                      <p:cBhvr>
                                        <p:cTn id="56" dur="1000"/>
                                        <p:tgtEl>
                                          <p:spTgt spid="3">
                                            <p:txEl>
                                              <p:pRg st="6" end="6"/>
                                            </p:txEl>
                                          </p:spTgt>
                                        </p:tgtEl>
                                      </p:cBhvr>
                                    </p:animEffect>
                                  </p:childTnLst>
                                </p:cTn>
                              </p:par>
                              <p:par>
                                <p:cTn id="57" presetID="31" presetClass="entr" presetSubtype="0" fill="hold" nodeType="withEffect">
                                  <p:stCondLst>
                                    <p:cond delay="0"/>
                                  </p:stCondLst>
                                  <p:childTnLst>
                                    <p:set>
                                      <p:cBhvr>
                                        <p:cTn id="58" dur="1" fill="hold">
                                          <p:stCondLst>
                                            <p:cond delay="0"/>
                                          </p:stCondLst>
                                        </p:cTn>
                                        <p:tgtEl>
                                          <p:spTgt spid="3">
                                            <p:txEl>
                                              <p:pRg st="7" end="7"/>
                                            </p:txEl>
                                          </p:spTgt>
                                        </p:tgtEl>
                                        <p:attrNameLst>
                                          <p:attrName>style.visibility</p:attrName>
                                        </p:attrNameLst>
                                      </p:cBhvr>
                                      <p:to>
                                        <p:strVal val="visible"/>
                                      </p:to>
                                    </p:set>
                                    <p:anim calcmode="lin" valueType="num">
                                      <p:cBhvr>
                                        <p:cTn id="59"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60" dur="1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61" dur="1000" fill="hold"/>
                                        <p:tgtEl>
                                          <p:spTgt spid="3">
                                            <p:txEl>
                                              <p:pRg st="7" end="7"/>
                                            </p:txEl>
                                          </p:spTgt>
                                        </p:tgtEl>
                                        <p:attrNameLst>
                                          <p:attrName>style.rotation</p:attrName>
                                        </p:attrNameLst>
                                      </p:cBhvr>
                                      <p:tavLst>
                                        <p:tav tm="0">
                                          <p:val>
                                            <p:fltVal val="90"/>
                                          </p:val>
                                        </p:tav>
                                        <p:tav tm="100000">
                                          <p:val>
                                            <p:fltVal val="0"/>
                                          </p:val>
                                        </p:tav>
                                      </p:tavLst>
                                    </p:anim>
                                    <p:animEffect transition="in" filter="fade">
                                      <p:cBhvr>
                                        <p:cTn id="62" dur="1000"/>
                                        <p:tgtEl>
                                          <p:spTgt spid="3">
                                            <p:txEl>
                                              <p:pRg st="7" end="7"/>
                                            </p:txEl>
                                          </p:spTgt>
                                        </p:tgtEl>
                                      </p:cBhvr>
                                    </p:animEffect>
                                  </p:childTnLst>
                                </p:cTn>
                              </p:par>
                              <p:par>
                                <p:cTn id="63" presetID="31" presetClass="entr" presetSubtype="0" fill="hold" nodeType="withEffect">
                                  <p:stCondLst>
                                    <p:cond delay="0"/>
                                  </p:stCondLst>
                                  <p:childTnLst>
                                    <p:set>
                                      <p:cBhvr>
                                        <p:cTn id="64" dur="1" fill="hold">
                                          <p:stCondLst>
                                            <p:cond delay="0"/>
                                          </p:stCondLst>
                                        </p:cTn>
                                        <p:tgtEl>
                                          <p:spTgt spid="3">
                                            <p:txEl>
                                              <p:pRg st="8" end="8"/>
                                            </p:txEl>
                                          </p:spTgt>
                                        </p:tgtEl>
                                        <p:attrNameLst>
                                          <p:attrName>style.visibility</p:attrName>
                                        </p:attrNameLst>
                                      </p:cBhvr>
                                      <p:to>
                                        <p:strVal val="visible"/>
                                      </p:to>
                                    </p:set>
                                    <p:anim calcmode="lin" valueType="num">
                                      <p:cBhvr>
                                        <p:cTn id="65"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66"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67" dur="1000" fill="hold"/>
                                        <p:tgtEl>
                                          <p:spTgt spid="3">
                                            <p:txEl>
                                              <p:pRg st="8" end="8"/>
                                            </p:txEl>
                                          </p:spTgt>
                                        </p:tgtEl>
                                        <p:attrNameLst>
                                          <p:attrName>style.rotation</p:attrName>
                                        </p:attrNameLst>
                                      </p:cBhvr>
                                      <p:tavLst>
                                        <p:tav tm="0">
                                          <p:val>
                                            <p:fltVal val="90"/>
                                          </p:val>
                                        </p:tav>
                                        <p:tav tm="100000">
                                          <p:val>
                                            <p:fltVal val="0"/>
                                          </p:val>
                                        </p:tav>
                                      </p:tavLst>
                                    </p:anim>
                                    <p:animEffect transition="in" filter="fade">
                                      <p:cBhvr>
                                        <p:cTn id="68" dur="1000"/>
                                        <p:tgtEl>
                                          <p:spTgt spid="3">
                                            <p:txEl>
                                              <p:pRg st="8" end="8"/>
                                            </p:txEl>
                                          </p:spTgt>
                                        </p:tgtEl>
                                      </p:cBhvr>
                                    </p:animEffect>
                                  </p:childTnLst>
                                </p:cTn>
                              </p:par>
                              <p:par>
                                <p:cTn id="69" presetID="31" presetClass="entr" presetSubtype="0" fill="hold" nodeType="withEffect">
                                  <p:stCondLst>
                                    <p:cond delay="0"/>
                                  </p:stCondLst>
                                  <p:childTnLst>
                                    <p:set>
                                      <p:cBhvr>
                                        <p:cTn id="70" dur="1" fill="hold">
                                          <p:stCondLst>
                                            <p:cond delay="0"/>
                                          </p:stCondLst>
                                        </p:cTn>
                                        <p:tgtEl>
                                          <p:spTgt spid="3">
                                            <p:txEl>
                                              <p:pRg st="9" end="9"/>
                                            </p:txEl>
                                          </p:spTgt>
                                        </p:tgtEl>
                                        <p:attrNameLst>
                                          <p:attrName>style.visibility</p:attrName>
                                        </p:attrNameLst>
                                      </p:cBhvr>
                                      <p:to>
                                        <p:strVal val="visible"/>
                                      </p:to>
                                    </p:set>
                                    <p:anim calcmode="lin" valueType="num">
                                      <p:cBhvr>
                                        <p:cTn id="71" dur="1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72" dur="1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73" dur="1000" fill="hold"/>
                                        <p:tgtEl>
                                          <p:spTgt spid="3">
                                            <p:txEl>
                                              <p:pRg st="9" end="9"/>
                                            </p:txEl>
                                          </p:spTgt>
                                        </p:tgtEl>
                                        <p:attrNameLst>
                                          <p:attrName>style.rotation</p:attrName>
                                        </p:attrNameLst>
                                      </p:cBhvr>
                                      <p:tavLst>
                                        <p:tav tm="0">
                                          <p:val>
                                            <p:fltVal val="90"/>
                                          </p:val>
                                        </p:tav>
                                        <p:tav tm="100000">
                                          <p:val>
                                            <p:fltVal val="0"/>
                                          </p:val>
                                        </p:tav>
                                      </p:tavLst>
                                    </p:anim>
                                    <p:animEffect transition="in" filter="fade">
                                      <p:cBhvr>
                                        <p:cTn id="74" dur="1000"/>
                                        <p:tgtEl>
                                          <p:spTgt spid="3">
                                            <p:txEl>
                                              <p:pRg st="9" end="9"/>
                                            </p:txEl>
                                          </p:spTgt>
                                        </p:tgtEl>
                                      </p:cBhvr>
                                    </p:animEffect>
                                  </p:childTnLst>
                                </p:cTn>
                              </p:par>
                              <p:par>
                                <p:cTn id="75" presetID="31" presetClass="entr" presetSubtype="0" fill="hold" nodeType="with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 calcmode="lin" valueType="num">
                                      <p:cBhvr>
                                        <p:cTn id="77" dur="10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78" dur="1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79" dur="1000" fill="hold"/>
                                        <p:tgtEl>
                                          <p:spTgt spid="3">
                                            <p:txEl>
                                              <p:pRg st="10" end="10"/>
                                            </p:txEl>
                                          </p:spTgt>
                                        </p:tgtEl>
                                        <p:attrNameLst>
                                          <p:attrName>style.rotation</p:attrName>
                                        </p:attrNameLst>
                                      </p:cBhvr>
                                      <p:tavLst>
                                        <p:tav tm="0">
                                          <p:val>
                                            <p:fltVal val="90"/>
                                          </p:val>
                                        </p:tav>
                                        <p:tav tm="100000">
                                          <p:val>
                                            <p:fltVal val="0"/>
                                          </p:val>
                                        </p:tav>
                                      </p:tavLst>
                                    </p:anim>
                                    <p:animEffect transition="in" filter="fade">
                                      <p:cBhvr>
                                        <p:cTn id="80" dur="1000"/>
                                        <p:tgtEl>
                                          <p:spTgt spid="3">
                                            <p:txEl>
                                              <p:pRg st="10" end="10"/>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45" presetClass="entr" presetSubtype="0" fill="hold" nodeType="clickEffect">
                                  <p:stCondLst>
                                    <p:cond delay="0"/>
                                  </p:stCondLst>
                                  <p:childTnLst>
                                    <p:set>
                                      <p:cBhvr>
                                        <p:cTn id="84" dur="1" fill="hold">
                                          <p:stCondLst>
                                            <p:cond delay="0"/>
                                          </p:stCondLst>
                                        </p:cTn>
                                        <p:tgtEl>
                                          <p:spTgt spid="3">
                                            <p:txEl>
                                              <p:pRg st="11" end="11"/>
                                            </p:txEl>
                                          </p:spTgt>
                                        </p:tgtEl>
                                        <p:attrNameLst>
                                          <p:attrName>style.visibility</p:attrName>
                                        </p:attrNameLst>
                                      </p:cBhvr>
                                      <p:to>
                                        <p:strVal val="visible"/>
                                      </p:to>
                                    </p:set>
                                    <p:animEffect transition="in" filter="fade">
                                      <p:cBhvr>
                                        <p:cTn id="85" dur="2000"/>
                                        <p:tgtEl>
                                          <p:spTgt spid="3">
                                            <p:txEl>
                                              <p:pRg st="11" end="11"/>
                                            </p:txEl>
                                          </p:spTgt>
                                        </p:tgtEl>
                                      </p:cBhvr>
                                    </p:animEffect>
                                    <p:anim calcmode="lin" valueType="num">
                                      <p:cBhvr>
                                        <p:cTn id="86" dur="2000" fill="hold"/>
                                        <p:tgtEl>
                                          <p:spTgt spid="3">
                                            <p:txEl>
                                              <p:pRg st="11" end="11"/>
                                            </p:txEl>
                                          </p:spTgt>
                                        </p:tgtEl>
                                        <p:attrNameLst>
                                          <p:attrName>ppt_w</p:attrName>
                                        </p:attrNameLst>
                                      </p:cBhvr>
                                      <p:tavLst>
                                        <p:tav tm="0" fmla="#ppt_w*sin(2.5*pi*$)">
                                          <p:val>
                                            <p:fltVal val="0"/>
                                          </p:val>
                                        </p:tav>
                                        <p:tav tm="100000">
                                          <p:val>
                                            <p:fltVal val="1"/>
                                          </p:val>
                                        </p:tav>
                                      </p:tavLst>
                                    </p:anim>
                                    <p:anim calcmode="lin" valueType="num">
                                      <p:cBhvr>
                                        <p:cTn id="87" dur="2000" fill="hold"/>
                                        <p:tgtEl>
                                          <p:spTgt spid="3">
                                            <p:txEl>
                                              <p:pRg st="11" end="11"/>
                                            </p:txEl>
                                          </p:spTgt>
                                        </p:tgtEl>
                                        <p:attrNameLst>
                                          <p:attrName>ppt_h</p:attrName>
                                        </p:attrNameLst>
                                      </p:cBhvr>
                                      <p:tavLst>
                                        <p:tav tm="0">
                                          <p:val>
                                            <p:strVal val="#ppt_h"/>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14" presetClass="entr" presetSubtype="10" fill="hold" nodeType="clickEffect">
                                  <p:stCondLst>
                                    <p:cond delay="0"/>
                                  </p:stCondLst>
                                  <p:childTnLst>
                                    <p:set>
                                      <p:cBhvr>
                                        <p:cTn id="91" dur="1" fill="hold">
                                          <p:stCondLst>
                                            <p:cond delay="0"/>
                                          </p:stCondLst>
                                        </p:cTn>
                                        <p:tgtEl>
                                          <p:spTgt spid="3">
                                            <p:txEl>
                                              <p:pRg st="12" end="12"/>
                                            </p:txEl>
                                          </p:spTgt>
                                        </p:tgtEl>
                                        <p:attrNameLst>
                                          <p:attrName>style.visibility</p:attrName>
                                        </p:attrNameLst>
                                      </p:cBhvr>
                                      <p:to>
                                        <p:strVal val="visible"/>
                                      </p:to>
                                    </p:set>
                                    <p:animEffect transition="in" filter="randombar(horizontal)">
                                      <p:cBhvr>
                                        <p:cTn id="92" dur="500"/>
                                        <p:tgtEl>
                                          <p:spTgt spid="3">
                                            <p:txEl>
                                              <p:pRg st="12" end="12"/>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21" presetClass="entr" presetSubtype="1" fill="hold" nodeType="clickEffect">
                                  <p:stCondLst>
                                    <p:cond delay="0"/>
                                  </p:stCondLst>
                                  <p:childTnLst>
                                    <p:set>
                                      <p:cBhvr>
                                        <p:cTn id="96" dur="1" fill="hold">
                                          <p:stCondLst>
                                            <p:cond delay="0"/>
                                          </p:stCondLst>
                                        </p:cTn>
                                        <p:tgtEl>
                                          <p:spTgt spid="3">
                                            <p:txEl>
                                              <p:pRg st="13" end="13"/>
                                            </p:txEl>
                                          </p:spTgt>
                                        </p:tgtEl>
                                        <p:attrNameLst>
                                          <p:attrName>style.visibility</p:attrName>
                                        </p:attrNameLst>
                                      </p:cBhvr>
                                      <p:to>
                                        <p:strVal val="visible"/>
                                      </p:to>
                                    </p:set>
                                    <p:animEffect transition="in" filter="wheel(1)">
                                      <p:cBhvr>
                                        <p:cTn id="97" dur="2000"/>
                                        <p:tgtEl>
                                          <p:spTgt spid="3">
                                            <p:txEl>
                                              <p:pRg st="13" end="13"/>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nodeType="clickEffect">
                                  <p:stCondLst>
                                    <p:cond delay="0"/>
                                  </p:stCondLst>
                                  <p:childTnLst>
                                    <p:set>
                                      <p:cBhvr>
                                        <p:cTn id="101" dur="1" fill="hold">
                                          <p:stCondLst>
                                            <p:cond delay="0"/>
                                          </p:stCondLst>
                                        </p:cTn>
                                        <p:tgtEl>
                                          <p:spTgt spid="3">
                                            <p:txEl>
                                              <p:pRg st="14" end="14"/>
                                            </p:txEl>
                                          </p:spTgt>
                                        </p:tgtEl>
                                        <p:attrNameLst>
                                          <p:attrName>style.visibility</p:attrName>
                                        </p:attrNameLst>
                                      </p:cBhvr>
                                      <p:to>
                                        <p:strVal val="visible"/>
                                      </p:to>
                                    </p:set>
                                    <p:anim calcmode="lin" valueType="num">
                                      <p:cBhvr>
                                        <p:cTn id="102" dur="500" fill="hold"/>
                                        <p:tgtEl>
                                          <p:spTgt spid="3">
                                            <p:txEl>
                                              <p:pRg st="14" end="14"/>
                                            </p:txEl>
                                          </p:spTgt>
                                        </p:tgtEl>
                                        <p:attrNameLst>
                                          <p:attrName>ppt_w</p:attrName>
                                        </p:attrNameLst>
                                      </p:cBhvr>
                                      <p:tavLst>
                                        <p:tav tm="0">
                                          <p:val>
                                            <p:fltVal val="0"/>
                                          </p:val>
                                        </p:tav>
                                        <p:tav tm="100000">
                                          <p:val>
                                            <p:strVal val="#ppt_w"/>
                                          </p:val>
                                        </p:tav>
                                      </p:tavLst>
                                    </p:anim>
                                    <p:anim calcmode="lin" valueType="num">
                                      <p:cBhvr>
                                        <p:cTn id="103" dur="500" fill="hold"/>
                                        <p:tgtEl>
                                          <p:spTgt spid="3">
                                            <p:txEl>
                                              <p:pRg st="14" end="14"/>
                                            </p:txEl>
                                          </p:spTgt>
                                        </p:tgtEl>
                                        <p:attrNameLst>
                                          <p:attrName>ppt_h</p:attrName>
                                        </p:attrNameLst>
                                      </p:cBhvr>
                                      <p:tavLst>
                                        <p:tav tm="0">
                                          <p:val>
                                            <p:fltVal val="0"/>
                                          </p:val>
                                        </p:tav>
                                        <p:tav tm="100000">
                                          <p:val>
                                            <p:strVal val="#ppt_h"/>
                                          </p:val>
                                        </p:tav>
                                      </p:tavLst>
                                    </p:anim>
                                    <p:animEffect transition="in" filter="fade">
                                      <p:cBhvr>
                                        <p:cTn id="104" dur="500"/>
                                        <p:tgtEl>
                                          <p:spTgt spid="3">
                                            <p:txEl>
                                              <p:pRg st="14" end="14"/>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16" presetClass="entr" presetSubtype="21" fill="hold" nodeType="clickEffect">
                                  <p:stCondLst>
                                    <p:cond delay="0"/>
                                  </p:stCondLst>
                                  <p:childTnLst>
                                    <p:set>
                                      <p:cBhvr>
                                        <p:cTn id="108" dur="1" fill="hold">
                                          <p:stCondLst>
                                            <p:cond delay="0"/>
                                          </p:stCondLst>
                                        </p:cTn>
                                        <p:tgtEl>
                                          <p:spTgt spid="3">
                                            <p:txEl>
                                              <p:pRg st="15" end="15"/>
                                            </p:txEl>
                                          </p:spTgt>
                                        </p:tgtEl>
                                        <p:attrNameLst>
                                          <p:attrName>style.visibility</p:attrName>
                                        </p:attrNameLst>
                                      </p:cBhvr>
                                      <p:to>
                                        <p:strVal val="visible"/>
                                      </p:to>
                                    </p:set>
                                    <p:animEffect transition="in" filter="barn(inVertical)">
                                      <p:cBhvr>
                                        <p:cTn id="109" dur="500"/>
                                        <p:tgtEl>
                                          <p:spTgt spid="3">
                                            <p:txEl>
                                              <p:pRg st="15" end="15"/>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16" presetClass="entr" presetSubtype="21" fill="hold" nodeType="clickEffect">
                                  <p:stCondLst>
                                    <p:cond delay="0"/>
                                  </p:stCondLst>
                                  <p:childTnLst>
                                    <p:set>
                                      <p:cBhvr>
                                        <p:cTn id="113" dur="1" fill="hold">
                                          <p:stCondLst>
                                            <p:cond delay="0"/>
                                          </p:stCondLst>
                                        </p:cTn>
                                        <p:tgtEl>
                                          <p:spTgt spid="3">
                                            <p:txEl>
                                              <p:pRg st="16" end="16"/>
                                            </p:txEl>
                                          </p:spTgt>
                                        </p:tgtEl>
                                        <p:attrNameLst>
                                          <p:attrName>style.visibility</p:attrName>
                                        </p:attrNameLst>
                                      </p:cBhvr>
                                      <p:to>
                                        <p:strVal val="visible"/>
                                      </p:to>
                                    </p:set>
                                    <p:animEffect transition="in" filter="barn(inVertical)">
                                      <p:cBhvr>
                                        <p:cTn id="114" dur="500"/>
                                        <p:tgtEl>
                                          <p:spTgt spid="3">
                                            <p:txEl>
                                              <p:pRg st="16" end="16"/>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16" presetClass="entr" presetSubtype="21" fill="hold" nodeType="clickEffect">
                                  <p:stCondLst>
                                    <p:cond delay="0"/>
                                  </p:stCondLst>
                                  <p:childTnLst>
                                    <p:set>
                                      <p:cBhvr>
                                        <p:cTn id="118" dur="1" fill="hold">
                                          <p:stCondLst>
                                            <p:cond delay="0"/>
                                          </p:stCondLst>
                                        </p:cTn>
                                        <p:tgtEl>
                                          <p:spTgt spid="3">
                                            <p:txEl>
                                              <p:pRg st="17" end="17"/>
                                            </p:txEl>
                                          </p:spTgt>
                                        </p:tgtEl>
                                        <p:attrNameLst>
                                          <p:attrName>style.visibility</p:attrName>
                                        </p:attrNameLst>
                                      </p:cBhvr>
                                      <p:to>
                                        <p:strVal val="visible"/>
                                      </p:to>
                                    </p:set>
                                    <p:animEffect transition="in" filter="barn(inVertical)">
                                      <p:cBhvr>
                                        <p:cTn id="119" dur="500"/>
                                        <p:tgtEl>
                                          <p:spTgt spid="3">
                                            <p:txEl>
                                              <p:pRg st="17" end="17"/>
                                            </p:txEl>
                                          </p:spTgt>
                                        </p:tgtEl>
                                      </p:cBhvr>
                                    </p:animEffect>
                                  </p:childTnLst>
                                </p:cTn>
                              </p:par>
                            </p:childTnLst>
                          </p:cTn>
                        </p:par>
                      </p:childTnLst>
                    </p:cTn>
                  </p:par>
                  <p:par>
                    <p:cTn id="120" fill="hold">
                      <p:stCondLst>
                        <p:cond delay="indefinite"/>
                      </p:stCondLst>
                      <p:childTnLst>
                        <p:par>
                          <p:cTn id="121" fill="hold">
                            <p:stCondLst>
                              <p:cond delay="0"/>
                            </p:stCondLst>
                            <p:childTnLst>
                              <p:par>
                                <p:cTn id="122" presetID="16" presetClass="entr" presetSubtype="21" fill="hold" nodeType="clickEffect">
                                  <p:stCondLst>
                                    <p:cond delay="0"/>
                                  </p:stCondLst>
                                  <p:childTnLst>
                                    <p:set>
                                      <p:cBhvr>
                                        <p:cTn id="123" dur="1" fill="hold">
                                          <p:stCondLst>
                                            <p:cond delay="0"/>
                                          </p:stCondLst>
                                        </p:cTn>
                                        <p:tgtEl>
                                          <p:spTgt spid="3">
                                            <p:txEl>
                                              <p:pRg st="18" end="18"/>
                                            </p:txEl>
                                          </p:spTgt>
                                        </p:tgtEl>
                                        <p:attrNameLst>
                                          <p:attrName>style.visibility</p:attrName>
                                        </p:attrNameLst>
                                      </p:cBhvr>
                                      <p:to>
                                        <p:strVal val="visible"/>
                                      </p:to>
                                    </p:set>
                                    <p:animEffect transition="in" filter="barn(inVertical)">
                                      <p:cBhvr>
                                        <p:cTn id="124" dur="500"/>
                                        <p:tgtEl>
                                          <p:spTgt spid="3">
                                            <p:txEl>
                                              <p:pRg st="18" end="18"/>
                                            </p:txEl>
                                          </p:spTgt>
                                        </p:tgtEl>
                                      </p:cBhvr>
                                    </p:animEffect>
                                  </p:childTnLst>
                                </p:cTn>
                              </p:par>
                            </p:childTnLst>
                          </p:cTn>
                        </p:par>
                      </p:childTnLst>
                    </p:cTn>
                  </p:par>
                  <p:par>
                    <p:cTn id="125" fill="hold">
                      <p:stCondLst>
                        <p:cond delay="indefinite"/>
                      </p:stCondLst>
                      <p:childTnLst>
                        <p:par>
                          <p:cTn id="126" fill="hold">
                            <p:stCondLst>
                              <p:cond delay="0"/>
                            </p:stCondLst>
                            <p:childTnLst>
                              <p:par>
                                <p:cTn id="127" presetID="1" presetClass="mediacall" presetSubtype="0" fill="hold" nodeType="clickEffect">
                                  <p:stCondLst>
                                    <p:cond delay="0"/>
                                  </p:stCondLst>
                                  <p:childTnLst>
                                    <p:cmd type="call" cmd="playFrom(0.0)">
                                      <p:cBhvr>
                                        <p:cTn id="128" dur="3494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9" fill="hold" display="0">
                  <p:stCondLst>
                    <p:cond delay="indefinite"/>
                  </p:stCondLst>
                  <p:endCondLst>
                    <p:cond evt="onStopAudio" delay="0">
                      <p:tgtEl>
                        <p:sldTgt/>
                      </p:tgtEl>
                    </p:cond>
                  </p:endCondLst>
                </p:cTn>
                <p:tgtEl>
                  <p:spTgt spid="8"/>
                </p:tgtEl>
              </p:cMediaNode>
            </p:audio>
            <p:audio>
              <p:cMediaNode vol="80000" numSld="999" showWhenStopped="0">
                <p:cTn id="130"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A1602-C616-4539-946D-9D8E2D2EA7C6}"/>
              </a:ext>
            </a:extLst>
          </p:cNvPr>
          <p:cNvSpPr>
            <a:spLocks noGrp="1"/>
          </p:cNvSpPr>
          <p:nvPr>
            <p:ph type="title"/>
          </p:nvPr>
        </p:nvSpPr>
        <p:spPr>
          <a:xfrm>
            <a:off x="701040" y="-12900"/>
            <a:ext cx="10485120" cy="1450757"/>
          </a:xfrm>
        </p:spPr>
        <p:txBody>
          <a:bodyPr>
            <a:normAutofit/>
          </a:bodyPr>
          <a:lstStyle/>
          <a:p>
            <a:r>
              <a:rPr lang="en-US" dirty="0"/>
              <a:t>The AFT Professional Development Program</a:t>
            </a:r>
          </a:p>
        </p:txBody>
      </p:sp>
      <p:sp>
        <p:nvSpPr>
          <p:cNvPr id="3" name="Content Placeholder 2">
            <a:extLst>
              <a:ext uri="{FF2B5EF4-FFF2-40B4-BE49-F238E27FC236}">
                <a16:creationId xmlns:a16="http://schemas.microsoft.com/office/drawing/2014/main" id="{070835EE-8E75-4864-ACA6-922749ADAEA6}"/>
              </a:ext>
            </a:extLst>
          </p:cNvPr>
          <p:cNvSpPr>
            <a:spLocks noGrp="1"/>
          </p:cNvSpPr>
          <p:nvPr>
            <p:ph idx="1"/>
          </p:nvPr>
        </p:nvSpPr>
        <p:spPr>
          <a:xfrm>
            <a:off x="7537703" y="2108201"/>
            <a:ext cx="4328475" cy="3760891"/>
          </a:xfrm>
        </p:spPr>
        <p:txBody>
          <a:bodyPr>
            <a:normAutofit/>
          </a:bodyPr>
          <a:lstStyle/>
          <a:p>
            <a:r>
              <a:rPr lang="en-US" b="1" dirty="0">
                <a:solidFill>
                  <a:schemeClr val="tx1"/>
                </a:solidFill>
              </a:rPr>
              <a:t>The AFT has long recognized that the unions responsibilities go beyond the traditional “bread and butter” issues of salary and benefits. The AFT Professional Development Program represents one of the union’s major efforts to improve student achievement by making a difference in practitioners’ performance and professional growth. </a:t>
            </a:r>
          </a:p>
        </p:txBody>
      </p:sp>
      <p:pic>
        <p:nvPicPr>
          <p:cNvPr id="9" name="Picture 8" descr="A group of people sitting in a room&#10;&#10;Description automatically generated with medium confidence">
            <a:extLst>
              <a:ext uri="{FF2B5EF4-FFF2-40B4-BE49-F238E27FC236}">
                <a16:creationId xmlns:a16="http://schemas.microsoft.com/office/drawing/2014/main" id="{35ECED07-91A5-48C0-A6FC-925C3E2371AA}"/>
              </a:ext>
            </a:extLst>
          </p:cNvPr>
          <p:cNvPicPr>
            <a:picLocks noChangeAspect="1"/>
          </p:cNvPicPr>
          <p:nvPr/>
        </p:nvPicPr>
        <p:blipFill rotWithShape="1">
          <a:blip r:embed="rId4"/>
          <a:srcRect l="36538" r="30276" b="-1"/>
          <a:stretch/>
        </p:blipFill>
        <p:spPr>
          <a:xfrm>
            <a:off x="1036320" y="2108199"/>
            <a:ext cx="3044106" cy="3760873"/>
          </a:xfrm>
          <a:prstGeom prst="rect">
            <a:avLst/>
          </a:prstGeom>
        </p:spPr>
      </p:pic>
      <p:pic>
        <p:nvPicPr>
          <p:cNvPr id="7" name="Picture 6" descr="A person standing in front of a group of people in a classroom&#10;&#10;Description automatically generated with medium confidence">
            <a:extLst>
              <a:ext uri="{FF2B5EF4-FFF2-40B4-BE49-F238E27FC236}">
                <a16:creationId xmlns:a16="http://schemas.microsoft.com/office/drawing/2014/main" id="{FC14E24D-F282-4EE6-8A9D-04642904ADC9}"/>
              </a:ext>
            </a:extLst>
          </p:cNvPr>
          <p:cNvPicPr>
            <a:picLocks noChangeAspect="1"/>
          </p:cNvPicPr>
          <p:nvPr/>
        </p:nvPicPr>
        <p:blipFill rotWithShape="1">
          <a:blip r:embed="rId5"/>
          <a:srcRect l="19335" r="14413" b="3"/>
          <a:stretch/>
        </p:blipFill>
        <p:spPr>
          <a:xfrm>
            <a:off x="4171867" y="2108199"/>
            <a:ext cx="3044106" cy="3760885"/>
          </a:xfrm>
          <a:prstGeom prst="rect">
            <a:avLst/>
          </a:prstGeom>
        </p:spPr>
      </p:pic>
      <p:pic>
        <p:nvPicPr>
          <p:cNvPr id="10" name="New Recording 118">
            <a:hlinkClick r:id="" action="ppaction://media"/>
            <a:extLst>
              <a:ext uri="{FF2B5EF4-FFF2-40B4-BE49-F238E27FC236}">
                <a16:creationId xmlns:a16="http://schemas.microsoft.com/office/drawing/2014/main" id="{58B50DDB-D4B9-4F6D-A04A-EC51BD24BF3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606450" y="5793572"/>
            <a:ext cx="745864" cy="745864"/>
          </a:xfrm>
          <a:prstGeom prst="rect">
            <a:avLst/>
          </a:prstGeom>
        </p:spPr>
      </p:pic>
      <p:pic>
        <p:nvPicPr>
          <p:cNvPr id="26" name="Picture 25" descr="Logo, company name&#10;&#10;Description automatically generated">
            <a:extLst>
              <a:ext uri="{FF2B5EF4-FFF2-40B4-BE49-F238E27FC236}">
                <a16:creationId xmlns:a16="http://schemas.microsoft.com/office/drawing/2014/main" id="{83AC07F0-6904-473D-9977-32A7DD81B5C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883693" y="117829"/>
            <a:ext cx="1215284" cy="1162331"/>
          </a:xfrm>
          <a:prstGeom prst="rect">
            <a:avLst/>
          </a:prstGeom>
        </p:spPr>
      </p:pic>
    </p:spTree>
    <p:extLst>
      <p:ext uri="{BB962C8B-B14F-4D97-AF65-F5344CB8AC3E}">
        <p14:creationId xmlns:p14="http://schemas.microsoft.com/office/powerpoint/2010/main" val="1787994448"/>
      </p:ext>
    </p:extLst>
  </p:cSld>
  <p:clrMapOvr>
    <a:masterClrMapping/>
  </p:clrMapOvr>
  <mc:AlternateContent xmlns:mc="http://schemas.openxmlformats.org/markup-compatibility/2006" xmlns:p14="http://schemas.microsoft.com/office/powerpoint/2010/main">
    <mc:Choice Requires="p14">
      <p:transition spd="slow" p14:dur="1600" advTm="32178">
        <p:blinds dir="vert"/>
      </p:transition>
    </mc:Choice>
    <mc:Fallback xmlns="">
      <p:transition spd="slow" advTm="32178">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178"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B8CD3-9685-4808-AF07-C3D0B0E76762}"/>
              </a:ext>
            </a:extLst>
          </p:cNvPr>
          <p:cNvSpPr>
            <a:spLocks noGrp="1"/>
          </p:cNvSpPr>
          <p:nvPr>
            <p:ph type="title"/>
          </p:nvPr>
        </p:nvSpPr>
        <p:spPr>
          <a:xfrm>
            <a:off x="4498703" y="-325870"/>
            <a:ext cx="7878354" cy="1450757"/>
          </a:xfrm>
        </p:spPr>
        <p:txBody>
          <a:bodyPr>
            <a:normAutofit/>
          </a:bodyPr>
          <a:lstStyle/>
          <a:p>
            <a:r>
              <a:rPr lang="en-US" dirty="0"/>
              <a:t>Covid 19 Pandemic Response</a:t>
            </a:r>
          </a:p>
        </p:txBody>
      </p:sp>
      <p:sp>
        <p:nvSpPr>
          <p:cNvPr id="3" name="Content Placeholder 2">
            <a:extLst>
              <a:ext uri="{FF2B5EF4-FFF2-40B4-BE49-F238E27FC236}">
                <a16:creationId xmlns:a16="http://schemas.microsoft.com/office/drawing/2014/main" id="{47893C48-05F2-49B4-81F2-5C7566141C6E}"/>
              </a:ext>
            </a:extLst>
          </p:cNvPr>
          <p:cNvSpPr>
            <a:spLocks noGrp="1"/>
          </p:cNvSpPr>
          <p:nvPr>
            <p:ph idx="1"/>
          </p:nvPr>
        </p:nvSpPr>
        <p:spPr>
          <a:xfrm>
            <a:off x="4150360" y="759575"/>
            <a:ext cx="6016898" cy="5915510"/>
          </a:xfrm>
        </p:spPr>
        <p:txBody>
          <a:bodyPr>
            <a:normAutofit/>
          </a:bodyPr>
          <a:lstStyle/>
          <a:p>
            <a:pPr>
              <a:lnSpc>
                <a:spcPct val="100000"/>
              </a:lnSpc>
            </a:pPr>
            <a:r>
              <a:rPr lang="en-US" sz="1700" b="1" dirty="0"/>
              <a:t>AFT Local 420 collaborated with the Saint Louis Public School district to ensure the safety of students, staff and parents. Members of Local 420 joined the Restart Task Force of SLPS and were very instrumental in making sure no one entered a school building until we were fully prepared. </a:t>
            </a:r>
          </a:p>
          <a:p>
            <a:pPr>
              <a:lnSpc>
                <a:spcPct val="100000"/>
              </a:lnSpc>
            </a:pPr>
            <a:r>
              <a:rPr lang="en-US" sz="1700" b="1" dirty="0"/>
              <a:t>During the Pandemic we were able to keep everyone employed with benefits, negotiated the largest pay increase in the history of this union and  successfully increased the hourly wage of our lowest paid members to at least $15 per hour.</a:t>
            </a:r>
          </a:p>
          <a:p>
            <a:pPr>
              <a:lnSpc>
                <a:spcPct val="100000"/>
              </a:lnSpc>
            </a:pPr>
            <a:r>
              <a:rPr lang="en-US" sz="1700" b="1" dirty="0"/>
              <a:t>We are continuing to follow the CDC and the Saint Louis City Health Department guidelines to stay safe during this new world of Covid. We are encouraging everyone to continue to wear your mask, wash your hands frequently with soap and water, social distance,  monitor your health and get the vaccination, if it is best for you and your family. Please continue to stay knowledgeable regarding Covid 19 protocols.</a:t>
            </a:r>
          </a:p>
        </p:txBody>
      </p:sp>
      <p:pic>
        <p:nvPicPr>
          <p:cNvPr id="5" name="Picture 4" descr="A picture containing text, outdoor, screenshot, metal&#10;&#10;Description automatically generated">
            <a:extLst>
              <a:ext uri="{FF2B5EF4-FFF2-40B4-BE49-F238E27FC236}">
                <a16:creationId xmlns:a16="http://schemas.microsoft.com/office/drawing/2014/main" id="{8100D7D3-A897-4062-B53E-B0268418225D}"/>
              </a:ext>
            </a:extLst>
          </p:cNvPr>
          <p:cNvPicPr>
            <a:picLocks noChangeAspect="1"/>
          </p:cNvPicPr>
          <p:nvPr/>
        </p:nvPicPr>
        <p:blipFill rotWithShape="1">
          <a:blip r:embed="rId4"/>
          <a:srcRect l="464" r="6914"/>
          <a:stretch/>
        </p:blipFill>
        <p:spPr>
          <a:xfrm>
            <a:off x="0" y="713212"/>
            <a:ext cx="4046382" cy="5654931"/>
          </a:xfrm>
          <a:prstGeom prst="rect">
            <a:avLst/>
          </a:prstGeom>
        </p:spPr>
      </p:pic>
      <p:pic>
        <p:nvPicPr>
          <p:cNvPr id="4" name="Recorded Sound">
            <a:hlinkClick r:id="" action="ppaction://media"/>
            <a:extLst>
              <a:ext uri="{FF2B5EF4-FFF2-40B4-BE49-F238E27FC236}">
                <a16:creationId xmlns:a16="http://schemas.microsoft.com/office/drawing/2014/main" id="{BCCA0C57-EA20-46EA-B6E9-7A38032A666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769600" y="5827485"/>
            <a:ext cx="406400" cy="406400"/>
          </a:xfrm>
          <a:prstGeom prst="rect">
            <a:avLst/>
          </a:prstGeom>
        </p:spPr>
      </p:pic>
    </p:spTree>
    <p:extLst>
      <p:ext uri="{BB962C8B-B14F-4D97-AF65-F5344CB8AC3E}">
        <p14:creationId xmlns:p14="http://schemas.microsoft.com/office/powerpoint/2010/main" val="1648832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56109">
        <p15:prstTrans prst="fracture"/>
      </p:transition>
    </mc:Choice>
    <mc:Fallback xmlns="">
      <p:transition spd="slow" advTm="5610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2A6C4-BA4F-4B38-A8EF-C8D8DA729492}"/>
              </a:ext>
            </a:extLst>
          </p:cNvPr>
          <p:cNvSpPr>
            <a:spLocks noGrp="1"/>
          </p:cNvSpPr>
          <p:nvPr>
            <p:ph type="title"/>
          </p:nvPr>
        </p:nvSpPr>
        <p:spPr>
          <a:xfrm>
            <a:off x="1415484" y="900772"/>
            <a:ext cx="9603275" cy="1049235"/>
          </a:xfrm>
        </p:spPr>
        <p:txBody>
          <a:bodyPr>
            <a:normAutofit fontScale="90000"/>
          </a:bodyPr>
          <a:lstStyle/>
          <a:p>
            <a:pPr algn="ctr"/>
            <a:r>
              <a:rPr lang="en-US" sz="4800" dirty="0">
                <a:solidFill>
                  <a:srgbClr val="002060"/>
                </a:solidFill>
              </a:rPr>
              <a:t>Join now!!!!!!!</a:t>
            </a:r>
            <a:br>
              <a:rPr lang="en-US" sz="4800" dirty="0">
                <a:solidFill>
                  <a:srgbClr val="002060"/>
                </a:solidFill>
              </a:rPr>
            </a:br>
            <a:endParaRPr lang="en-US" sz="4800" dirty="0">
              <a:solidFill>
                <a:srgbClr val="002060"/>
              </a:solidFill>
            </a:endParaRPr>
          </a:p>
        </p:txBody>
      </p:sp>
      <p:sp>
        <p:nvSpPr>
          <p:cNvPr id="3" name="Content Placeholder 2">
            <a:extLst>
              <a:ext uri="{FF2B5EF4-FFF2-40B4-BE49-F238E27FC236}">
                <a16:creationId xmlns:a16="http://schemas.microsoft.com/office/drawing/2014/main" id="{24D35A00-4634-495B-916D-4B21BEF0617E}"/>
              </a:ext>
            </a:extLst>
          </p:cNvPr>
          <p:cNvSpPr>
            <a:spLocks noGrp="1"/>
          </p:cNvSpPr>
          <p:nvPr>
            <p:ph idx="1"/>
          </p:nvPr>
        </p:nvSpPr>
        <p:spPr>
          <a:xfrm>
            <a:off x="175956" y="2841773"/>
            <a:ext cx="11840088" cy="922385"/>
          </a:xfrm>
        </p:spPr>
        <p:txBody>
          <a:bodyPr>
            <a:normAutofit/>
          </a:bodyPr>
          <a:lstStyle/>
          <a:p>
            <a:pPr marL="457200" lvl="1" indent="0" algn="ctr">
              <a:buNone/>
            </a:pPr>
            <a:r>
              <a:rPr lang="en-US" dirty="0">
                <a:solidFill>
                  <a:srgbClr val="002060"/>
                </a:solidFill>
                <a:hlinkClick r:id="rId4">
                  <a:extLst>
                    <a:ext uri="{A12FA001-AC4F-418D-AE19-62706E023703}">
                      <ahyp:hlinkClr xmlns:ahyp="http://schemas.microsoft.com/office/drawing/2018/hyperlinkcolor" val="tx"/>
                    </a:ext>
                  </a:extLst>
                </a:hlinkClick>
              </a:rPr>
              <a:t>https://na3.docusign.net/Member/PowerFormSigning.aspx?PowerFormId=80663a8e-3dcc-4af1-887e-6657257b8d96&amp;env=na3-eu1&amp;acct=ec3b9cbe-19c2-4617-9c9c-2495d4c9f868&amp;v=2</a:t>
            </a:r>
            <a:endParaRPr lang="en-US" dirty="0">
              <a:solidFill>
                <a:srgbClr val="002060"/>
              </a:solidFill>
            </a:endParaRPr>
          </a:p>
          <a:p>
            <a:pPr marL="0" indent="0" algn="ctr">
              <a:buNone/>
            </a:pPr>
            <a:endParaRPr lang="en-US" sz="4800" dirty="0">
              <a:solidFill>
                <a:srgbClr val="FF0000"/>
              </a:solidFill>
            </a:endParaRPr>
          </a:p>
          <a:p>
            <a:pPr marL="0" indent="0">
              <a:buNone/>
            </a:pPr>
            <a:endParaRPr lang="en-US" dirty="0"/>
          </a:p>
        </p:txBody>
      </p:sp>
      <p:sp>
        <p:nvSpPr>
          <p:cNvPr id="4" name="TextBox 3">
            <a:extLst>
              <a:ext uri="{FF2B5EF4-FFF2-40B4-BE49-F238E27FC236}">
                <a16:creationId xmlns:a16="http://schemas.microsoft.com/office/drawing/2014/main" id="{0E16B700-9495-4683-8559-D6CFCBB6C34E}"/>
              </a:ext>
            </a:extLst>
          </p:cNvPr>
          <p:cNvSpPr txBox="1"/>
          <p:nvPr/>
        </p:nvSpPr>
        <p:spPr>
          <a:xfrm>
            <a:off x="1945155" y="4016300"/>
            <a:ext cx="7984635" cy="646331"/>
          </a:xfrm>
          <a:prstGeom prst="rect">
            <a:avLst/>
          </a:prstGeom>
          <a:noFill/>
        </p:spPr>
        <p:txBody>
          <a:bodyPr wrap="square" rtlCol="0">
            <a:spAutoFit/>
          </a:bodyPr>
          <a:lstStyle/>
          <a:p>
            <a:pPr algn="ctr"/>
            <a:endParaRPr lang="en-US" sz="1800" dirty="0">
              <a:solidFill>
                <a:srgbClr val="002060"/>
              </a:solidFill>
              <a:hlinkClick r:id="" action="ppaction://noaction">
                <a:extLst>
                  <a:ext uri="{A12FA001-AC4F-418D-AE19-62706E023703}">
                    <ahyp:hlinkClr xmlns:ahyp="http://schemas.microsoft.com/office/drawing/2018/hyperlinkcolor" val="tx"/>
                  </a:ext>
                </a:extLst>
              </a:hlinkClick>
            </a:endParaRPr>
          </a:p>
          <a:p>
            <a:pPr algn="ctr"/>
            <a:r>
              <a:rPr lang="en-US" sz="1800" dirty="0">
                <a:solidFill>
                  <a:srgbClr val="002060"/>
                </a:solidFill>
                <a:hlinkClick r:id="" action="ppaction://noaction">
                  <a:extLst>
                    <a:ext uri="{A12FA001-AC4F-418D-AE19-62706E023703}">
                      <ahyp:hlinkClr xmlns:ahyp="http://schemas.microsoft.com/office/drawing/2018/hyperlinkcolor" val="tx"/>
                    </a:ext>
                  </a:extLst>
                </a:hlinkClick>
              </a:rPr>
              <a:t>http://local420.mo.aft.org/</a:t>
            </a:r>
            <a:r>
              <a:rPr lang="en-US" sz="1800" dirty="0">
                <a:solidFill>
                  <a:srgbClr val="002060"/>
                </a:solidFill>
              </a:rPr>
              <a:t> </a:t>
            </a:r>
          </a:p>
        </p:txBody>
      </p:sp>
      <p:sp>
        <p:nvSpPr>
          <p:cNvPr id="5" name="TextBox 4">
            <a:extLst>
              <a:ext uri="{FF2B5EF4-FFF2-40B4-BE49-F238E27FC236}">
                <a16:creationId xmlns:a16="http://schemas.microsoft.com/office/drawing/2014/main" id="{8EBCCCC8-A133-4320-B12B-0404D0CAD3A7}"/>
              </a:ext>
            </a:extLst>
          </p:cNvPr>
          <p:cNvSpPr txBox="1"/>
          <p:nvPr/>
        </p:nvSpPr>
        <p:spPr>
          <a:xfrm>
            <a:off x="1317513" y="3201400"/>
            <a:ext cx="9009657" cy="923330"/>
          </a:xfrm>
          <a:prstGeom prst="rect">
            <a:avLst/>
          </a:prstGeom>
          <a:noFill/>
        </p:spPr>
        <p:txBody>
          <a:bodyPr wrap="square" rtlCol="0">
            <a:spAutoFit/>
          </a:bodyPr>
          <a:lstStyle/>
          <a:p>
            <a:pPr algn="ctr"/>
            <a:r>
              <a:rPr lang="en-US" dirty="0"/>
              <a:t>For more information, please call the union office or visit our website at:</a:t>
            </a:r>
          </a:p>
          <a:p>
            <a:pPr algn="ctr"/>
            <a:endParaRPr lang="en-US" dirty="0"/>
          </a:p>
          <a:p>
            <a:pPr algn="ctr"/>
            <a:r>
              <a:rPr lang="en-US" dirty="0"/>
              <a:t>314-781-2077</a:t>
            </a:r>
          </a:p>
        </p:txBody>
      </p:sp>
      <p:sp>
        <p:nvSpPr>
          <p:cNvPr id="6" name="TextBox 5">
            <a:extLst>
              <a:ext uri="{FF2B5EF4-FFF2-40B4-BE49-F238E27FC236}">
                <a16:creationId xmlns:a16="http://schemas.microsoft.com/office/drawing/2014/main" id="{51628DC8-3E5D-417B-A1E8-C4EE2B2D7256}"/>
              </a:ext>
            </a:extLst>
          </p:cNvPr>
          <p:cNvSpPr txBox="1"/>
          <p:nvPr/>
        </p:nvSpPr>
        <p:spPr>
          <a:xfrm>
            <a:off x="2413917" y="1536938"/>
            <a:ext cx="6274666" cy="369332"/>
          </a:xfrm>
          <a:prstGeom prst="rect">
            <a:avLst/>
          </a:prstGeom>
          <a:noFill/>
          <a:ln>
            <a:solidFill>
              <a:schemeClr val="accent1"/>
            </a:solidFill>
          </a:ln>
        </p:spPr>
        <p:txBody>
          <a:bodyPr wrap="square" rtlCol="0">
            <a:spAutoFit/>
          </a:bodyPr>
          <a:lstStyle/>
          <a:p>
            <a:pPr algn="ctr"/>
            <a:r>
              <a:rPr lang="en-US" dirty="0"/>
              <a:t>Click the link below to join the union.</a:t>
            </a:r>
          </a:p>
        </p:txBody>
      </p:sp>
      <p:sp>
        <p:nvSpPr>
          <p:cNvPr id="9" name="TextBox 8">
            <a:extLst>
              <a:ext uri="{FF2B5EF4-FFF2-40B4-BE49-F238E27FC236}">
                <a16:creationId xmlns:a16="http://schemas.microsoft.com/office/drawing/2014/main" id="{7D7E8038-7300-40FD-B98B-80831ADB0C43}"/>
              </a:ext>
            </a:extLst>
          </p:cNvPr>
          <p:cNvSpPr txBox="1"/>
          <p:nvPr/>
        </p:nvSpPr>
        <p:spPr>
          <a:xfrm>
            <a:off x="464273" y="5975494"/>
            <a:ext cx="10946400" cy="461665"/>
          </a:xfrm>
          <a:prstGeom prst="rect">
            <a:avLst/>
          </a:prstGeom>
          <a:noFill/>
        </p:spPr>
        <p:txBody>
          <a:bodyPr wrap="square" rtlCol="0">
            <a:spAutoFit/>
          </a:bodyPr>
          <a:lstStyle/>
          <a:p>
            <a:r>
              <a:rPr lang="en-US" sz="2400" dirty="0"/>
              <a:t>We are looking forward to your membership and working with all of you!</a:t>
            </a:r>
          </a:p>
        </p:txBody>
      </p:sp>
      <p:pic>
        <p:nvPicPr>
          <p:cNvPr id="10" name="Picture 9" descr="Logo, company name&#10;&#10;Description automatically generated">
            <a:extLst>
              <a:ext uri="{FF2B5EF4-FFF2-40B4-BE49-F238E27FC236}">
                <a16:creationId xmlns:a16="http://schemas.microsoft.com/office/drawing/2014/main" id="{B6A338F6-D86A-45E1-AFDC-4CF5B0B85D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11074" y="3559372"/>
            <a:ext cx="1215284" cy="1775391"/>
          </a:xfrm>
          <a:prstGeom prst="rect">
            <a:avLst/>
          </a:prstGeom>
        </p:spPr>
      </p:pic>
      <p:pic>
        <p:nvPicPr>
          <p:cNvPr id="11" name="Recorded Sound">
            <a:hlinkClick r:id="" action="ppaction://media"/>
            <a:extLst>
              <a:ext uri="{FF2B5EF4-FFF2-40B4-BE49-F238E27FC236}">
                <a16:creationId xmlns:a16="http://schemas.microsoft.com/office/drawing/2014/main" id="{1E86AF15-B978-4ACC-B493-D6DEE26A9ED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64272" y="4303139"/>
            <a:ext cx="951211" cy="951211"/>
          </a:xfrm>
          <a:prstGeom prst="rect">
            <a:avLst/>
          </a:prstGeom>
        </p:spPr>
      </p:pic>
      <p:sp>
        <p:nvSpPr>
          <p:cNvPr id="7" name="TextBox 6">
            <a:extLst>
              <a:ext uri="{FF2B5EF4-FFF2-40B4-BE49-F238E27FC236}">
                <a16:creationId xmlns:a16="http://schemas.microsoft.com/office/drawing/2014/main" id="{4EC0C81C-4A37-4D56-9C9C-17E882738553}"/>
              </a:ext>
            </a:extLst>
          </p:cNvPr>
          <p:cNvSpPr txBox="1"/>
          <p:nvPr/>
        </p:nvSpPr>
        <p:spPr>
          <a:xfrm>
            <a:off x="3931121" y="4995874"/>
            <a:ext cx="4572000" cy="1200329"/>
          </a:xfrm>
          <a:prstGeom prst="rect">
            <a:avLst/>
          </a:prstGeom>
          <a:noFill/>
        </p:spPr>
        <p:txBody>
          <a:bodyPr wrap="square" rtlCol="0">
            <a:spAutoFit/>
          </a:bodyPr>
          <a:lstStyle/>
          <a:p>
            <a:pPr algn="ctr"/>
            <a:r>
              <a:rPr lang="en-US" b="1" dirty="0">
                <a:solidFill>
                  <a:srgbClr val="002060"/>
                </a:solidFill>
              </a:rPr>
              <a:t>Dr. </a:t>
            </a:r>
            <a:r>
              <a:rPr lang="en-US" b="1" dirty="0" err="1">
                <a:solidFill>
                  <a:srgbClr val="002060"/>
                </a:solidFill>
              </a:rPr>
              <a:t>Scharad</a:t>
            </a:r>
            <a:r>
              <a:rPr lang="en-US" b="1" dirty="0">
                <a:solidFill>
                  <a:srgbClr val="002060"/>
                </a:solidFill>
              </a:rPr>
              <a:t> Hutchins</a:t>
            </a:r>
          </a:p>
          <a:p>
            <a:pPr algn="ctr"/>
            <a:r>
              <a:rPr lang="en-US" b="1" dirty="0">
                <a:solidFill>
                  <a:srgbClr val="002060"/>
                </a:solidFill>
              </a:rPr>
              <a:t>Vice President of Membership</a:t>
            </a:r>
          </a:p>
          <a:p>
            <a:pPr algn="ctr"/>
            <a:r>
              <a:rPr lang="en-US" b="1" dirty="0">
                <a:solidFill>
                  <a:srgbClr val="002060"/>
                </a:solidFill>
              </a:rPr>
              <a:t>314-779-7893</a:t>
            </a:r>
          </a:p>
          <a:p>
            <a:endParaRPr lang="en-US" dirty="0"/>
          </a:p>
        </p:txBody>
      </p:sp>
    </p:spTree>
    <p:extLst>
      <p:ext uri="{BB962C8B-B14F-4D97-AF65-F5344CB8AC3E}">
        <p14:creationId xmlns:p14="http://schemas.microsoft.com/office/powerpoint/2010/main" val="41741280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2097">
        <p15:prstTrans prst="drape"/>
        <p:sndAc>
          <p:endSnd/>
        </p:sndAc>
      </p:transition>
    </mc:Choice>
    <mc:Fallback xmlns="">
      <p:transition spd="slow" advTm="12097">
        <p:fade/>
        <p:sndAc>
          <p:end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64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2041">
                <p:cTn id="7" fill="hold" display="0">
                  <p:stCondLst>
                    <p:cond delay="indefinite"/>
                  </p:stCondLst>
                  <p:endCondLst>
                    <p:cond evt="onStopAudio" delay="0">
                      <p:tgtEl>
                        <p:sldTgt/>
                      </p:tgtEl>
                    </p:cond>
                  </p:endCondLst>
                </p:cTn>
                <p:tgtEl>
                  <p:spTgt spid="11"/>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0D6C1-A110-4FD0-BFA7-4CB620538B8A}"/>
              </a:ext>
            </a:extLst>
          </p:cNvPr>
          <p:cNvSpPr>
            <a:spLocks noGrp="1"/>
          </p:cNvSpPr>
          <p:nvPr>
            <p:ph type="title"/>
          </p:nvPr>
        </p:nvSpPr>
        <p:spPr>
          <a:xfrm>
            <a:off x="5235326" y="2249499"/>
            <a:ext cx="6253317" cy="3686015"/>
          </a:xfrm>
        </p:spPr>
        <p:txBody>
          <a:bodyPr vert="horz" lIns="91440" tIns="45720" rIns="91440" bIns="45720" rtlCol="0" anchor="b">
            <a:normAutofit fontScale="90000"/>
          </a:bodyPr>
          <a:lstStyle/>
          <a:p>
            <a:pPr algn="ctr"/>
            <a:r>
              <a:rPr lang="en-US" sz="6200" dirty="0">
                <a:solidFill>
                  <a:schemeClr val="bg2">
                    <a:lumMod val="50000"/>
                  </a:schemeClr>
                </a:solidFill>
              </a:rPr>
              <a:t>Q and A </a:t>
            </a:r>
            <a:br>
              <a:rPr lang="en-US" sz="6200" dirty="0">
                <a:solidFill>
                  <a:schemeClr val="tx1">
                    <a:lumMod val="85000"/>
                    <a:lumOff val="15000"/>
                  </a:schemeClr>
                </a:solidFill>
              </a:rPr>
            </a:br>
            <a:br>
              <a:rPr lang="en-US" sz="6200" dirty="0">
                <a:solidFill>
                  <a:schemeClr val="tx1">
                    <a:lumMod val="85000"/>
                    <a:lumOff val="15000"/>
                  </a:schemeClr>
                </a:solidFill>
              </a:rPr>
            </a:br>
            <a:r>
              <a:rPr lang="en-US" sz="6200" dirty="0">
                <a:solidFill>
                  <a:schemeClr val="bg2">
                    <a:lumMod val="50000"/>
                  </a:schemeClr>
                </a:solidFill>
              </a:rPr>
              <a:t>Byron Clemens </a:t>
            </a:r>
            <a:br>
              <a:rPr lang="en-US" sz="6200" dirty="0">
                <a:solidFill>
                  <a:schemeClr val="tx1">
                    <a:lumMod val="85000"/>
                    <a:lumOff val="15000"/>
                  </a:schemeClr>
                </a:solidFill>
              </a:rPr>
            </a:br>
            <a:r>
              <a:rPr lang="en-US" sz="6200" dirty="0">
                <a:solidFill>
                  <a:schemeClr val="bg2">
                    <a:lumMod val="50000"/>
                  </a:schemeClr>
                </a:solidFill>
              </a:rPr>
              <a:t>Chair of the Retiree Chapter</a:t>
            </a:r>
          </a:p>
        </p:txBody>
      </p:sp>
      <p:pic>
        <p:nvPicPr>
          <p:cNvPr id="9" name="Content Placeholder 8" descr="A picture containing building, outdoor, person, arch&#10;&#10;Description automatically generated">
            <a:extLst>
              <a:ext uri="{FF2B5EF4-FFF2-40B4-BE49-F238E27FC236}">
                <a16:creationId xmlns:a16="http://schemas.microsoft.com/office/drawing/2014/main" id="{171ECDF5-4D61-4279-91C3-5E32652114C3}"/>
              </a:ext>
            </a:extLst>
          </p:cNvPr>
          <p:cNvPicPr>
            <a:picLocks noGrp="1" noChangeAspect="1"/>
          </p:cNvPicPr>
          <p:nvPr>
            <p:ph idx="1"/>
          </p:nvPr>
        </p:nvPicPr>
        <p:blipFill rotWithShape="1">
          <a:blip r:embed="rId4"/>
          <a:srcRect l="22006" t="24920" r="2015"/>
          <a:stretch/>
        </p:blipFill>
        <p:spPr>
          <a:xfrm>
            <a:off x="1262743" y="1201671"/>
            <a:ext cx="2797629" cy="3686015"/>
          </a:xfrm>
          <a:prstGeom prst="rect">
            <a:avLst/>
          </a:prstGeom>
        </p:spPr>
      </p:pic>
      <p:pic>
        <p:nvPicPr>
          <p:cNvPr id="15" name="Picture 14" descr="Logo, company name&#10;&#10;Description automatically generated">
            <a:extLst>
              <a:ext uri="{FF2B5EF4-FFF2-40B4-BE49-F238E27FC236}">
                <a16:creationId xmlns:a16="http://schemas.microsoft.com/office/drawing/2014/main" id="{8586E37E-64AE-4CEA-AD77-85536B7D50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43816" y="242322"/>
            <a:ext cx="1632275" cy="1360327"/>
          </a:xfrm>
          <a:prstGeom prst="rect">
            <a:avLst/>
          </a:prstGeom>
        </p:spPr>
      </p:pic>
      <p:pic>
        <p:nvPicPr>
          <p:cNvPr id="3" name="Recorded Sound">
            <a:hlinkClick r:id="" action="ppaction://media"/>
            <a:extLst>
              <a:ext uri="{FF2B5EF4-FFF2-40B4-BE49-F238E27FC236}">
                <a16:creationId xmlns:a16="http://schemas.microsoft.com/office/drawing/2014/main" id="{63471D48-855C-46EC-B627-FB9EEF645E9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892800" y="2333171"/>
            <a:ext cx="406400" cy="406400"/>
          </a:xfrm>
          <a:prstGeom prst="rect">
            <a:avLst/>
          </a:prstGeom>
        </p:spPr>
      </p:pic>
    </p:spTree>
    <p:extLst>
      <p:ext uri="{BB962C8B-B14F-4D97-AF65-F5344CB8AC3E}">
        <p14:creationId xmlns:p14="http://schemas.microsoft.com/office/powerpoint/2010/main" val="4677450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2370">
        <p15:prstTrans prst="crush"/>
      </p:transition>
    </mc:Choice>
    <mc:Fallback xmlns="">
      <p:transition spd="slow" advTm="2237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37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Slice">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16377351-63A1-4C2E-8C9A-66CDD70F16A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1F006B4-A9E1-4F39-85C8-FB836F919348}">
  <ds:schemaRefs>
    <ds:schemaRef ds:uri="http://schemas.microsoft.com/sharepoint/v3/contenttype/forms"/>
  </ds:schemaRefs>
</ds:datastoreItem>
</file>

<file path=customXml/itemProps3.xml><?xml version="1.0" encoding="utf-8"?>
<ds:datastoreItem xmlns:ds="http://schemas.openxmlformats.org/officeDocument/2006/customXml" ds:itemID="{8F3CD65D-61A5-43C9-A837-6EC73C7DA8AB}">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Slice</Template>
  <TotalTime>326</TotalTime>
  <Words>579</Words>
  <Application>Microsoft Office PowerPoint</Application>
  <PresentationFormat>Widescreen</PresentationFormat>
  <Paragraphs>45</Paragraphs>
  <Slides>8</Slides>
  <Notes>0</Notes>
  <HiddenSlides>0</HiddenSlides>
  <MMClips>11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Century Gothic</vt:lpstr>
      <vt:lpstr>Wingdings</vt:lpstr>
      <vt:lpstr>Wingdings 3</vt:lpstr>
      <vt:lpstr>Slice</vt:lpstr>
      <vt:lpstr>WE’RE THAT UNION AND WE’RE BETTER TOGETHER!!</vt:lpstr>
      <vt:lpstr>Testimonials </vt:lpstr>
      <vt:lpstr>Mission Statement</vt:lpstr>
      <vt:lpstr>History of Local 420</vt:lpstr>
      <vt:lpstr>The AFT Professional Development Program</vt:lpstr>
      <vt:lpstr>Covid 19 Pandemic Response</vt:lpstr>
      <vt:lpstr>Join now!!!!!!! </vt:lpstr>
      <vt:lpstr>Q and A   Byron Clemens  Chair of the Retiree Chapter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WE’RE THAT UNION AND WE’RE BETTER TOGETHER!!</dc:title>
  <dc:creator>Ms. Cee Jay</dc:creator>
  <cp:lastModifiedBy>Ms. Cee Jay</cp:lastModifiedBy>
  <cp:revision>6</cp:revision>
  <dcterms:created xsi:type="dcterms:W3CDTF">2021-08-05T00:31:06Z</dcterms:created>
  <dcterms:modified xsi:type="dcterms:W3CDTF">2021-08-06T13:05:01Z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